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58" r:id="rId3"/>
  </p:sldMasterIdLst>
  <p:notesMasterIdLst>
    <p:notesMasterId r:id="rId74"/>
  </p:notesMasterIdLst>
  <p:handoutMasterIdLst>
    <p:handoutMasterId r:id="rId75"/>
  </p:handoutMasterIdLst>
  <p:sldIdLst>
    <p:sldId id="283" r:id="rId4"/>
    <p:sldId id="304" r:id="rId5"/>
    <p:sldId id="563" r:id="rId6"/>
    <p:sldId id="583" r:id="rId7"/>
    <p:sldId id="521" r:id="rId8"/>
    <p:sldId id="522" r:id="rId9"/>
    <p:sldId id="581" r:id="rId10"/>
    <p:sldId id="582" r:id="rId11"/>
    <p:sldId id="520" r:id="rId12"/>
    <p:sldId id="359" r:id="rId13"/>
    <p:sldId id="411" r:id="rId14"/>
    <p:sldId id="257" r:id="rId15"/>
    <p:sldId id="547" r:id="rId16"/>
    <p:sldId id="321" r:id="rId17"/>
    <p:sldId id="53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6" r:id="rId27"/>
    <p:sldId id="577" r:id="rId28"/>
    <p:sldId id="306" r:id="rId29"/>
    <p:sldId id="578" r:id="rId30"/>
    <p:sldId id="401" r:id="rId31"/>
    <p:sldId id="402" r:id="rId32"/>
    <p:sldId id="403" r:id="rId33"/>
    <p:sldId id="345" r:id="rId34"/>
    <p:sldId id="346" r:id="rId35"/>
    <p:sldId id="554" r:id="rId36"/>
    <p:sldId id="555" r:id="rId37"/>
    <p:sldId id="543" r:id="rId38"/>
    <p:sldId id="540" r:id="rId39"/>
    <p:sldId id="544" r:id="rId40"/>
    <p:sldId id="591" r:id="rId41"/>
    <p:sldId id="597" r:id="rId42"/>
    <p:sldId id="592" r:id="rId43"/>
    <p:sldId id="593" r:id="rId44"/>
    <p:sldId id="594" r:id="rId45"/>
    <p:sldId id="595" r:id="rId46"/>
    <p:sldId id="596" r:id="rId47"/>
    <p:sldId id="587" r:id="rId48"/>
    <p:sldId id="383" r:id="rId49"/>
    <p:sldId id="400" r:id="rId50"/>
    <p:sldId id="538" r:id="rId51"/>
    <p:sldId id="352" r:id="rId52"/>
    <p:sldId id="353" r:id="rId53"/>
    <p:sldId id="354" r:id="rId54"/>
    <p:sldId id="355" r:id="rId55"/>
    <p:sldId id="356" r:id="rId56"/>
    <p:sldId id="358" r:id="rId57"/>
    <p:sldId id="316" r:id="rId58"/>
    <p:sldId id="390" r:id="rId59"/>
    <p:sldId id="391" r:id="rId60"/>
    <p:sldId id="546" r:id="rId61"/>
    <p:sldId id="560" r:id="rId62"/>
    <p:sldId id="561" r:id="rId63"/>
    <p:sldId id="532" r:id="rId64"/>
    <p:sldId id="320" r:id="rId65"/>
    <p:sldId id="319" r:id="rId66"/>
    <p:sldId id="404" r:id="rId67"/>
    <p:sldId id="405" r:id="rId68"/>
    <p:sldId id="365" r:id="rId69"/>
    <p:sldId id="579" r:id="rId70"/>
    <p:sldId id="580" r:id="rId71"/>
    <p:sldId id="542" r:id="rId72"/>
    <p:sldId id="361" r:id="rId73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8" autoAdjust="0"/>
  </p:normalViewPr>
  <p:slideViewPr>
    <p:cSldViewPr>
      <p:cViewPr varScale="1">
        <p:scale>
          <a:sx n="82" d="100"/>
          <a:sy n="8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0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342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0342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67271F18-824A-40CE-BFCB-464AE6AD1F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80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0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171"/>
            <a:ext cx="5683250" cy="460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342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0342"/>
            <a:ext cx="3078163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F0DCCBE-005B-4F22-A92E-8F16D8A1A9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56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EA524-D527-4681-ACD2-63D2225CAB20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46C54-C1CF-4762-AA0D-45E0B395678E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1EB3D-8D44-496E-99F3-71FDA0504B17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30CA5-3F68-43D7-BBC9-344F643FB66C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51CED-706F-4A7F-9E5F-F6A137BDC2F7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F36BE-FB0F-4760-8394-1B80B73D5D71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3A2B5-9F42-43CB-8960-EC1270CEE568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3D02F-06E0-43D6-A833-30875DF1F66B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692E5-A9CB-438D-A3E4-61C19CD869B3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C03C9-5BFF-4393-A1CC-AC04B3D483F2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FBED5-DBFA-4721-AC26-1FDFE2FE2DAE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D3D94-8962-4F71-A17B-49CC399CF2E1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AB63F-4E2D-4343-86E1-1A6576A9EF9A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34B3D-EB24-48A7-BF2A-1C2DBA349A6B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589-A306-4DB0-B9E8-88E9C3044700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648B-52E8-4589-819C-4B33FE21F763}" type="slidenum">
              <a:rPr lang="fr-FR"/>
              <a:pPr/>
              <a:t>45</a:t>
            </a:fld>
            <a:endParaRPr lang="fr-FR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1246D-C4C2-46AB-8373-DC8A55E3951F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B1FB-1A40-4B9B-9EFE-905AC5D23672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7B746-60FD-48A8-86C9-733B41A27FC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FF6C2-D232-42A1-B69C-E1049D966C56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B702D-6A48-4F1E-A6CE-FF454C0DDD2F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1D7FD-23B6-4DAC-9514-2345810F4997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429BA-8B01-4042-B575-9C67C31FD88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F277F-EDCD-4541-84CA-6E845F17C011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571A6-FE91-495B-BD91-7690C172522F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6E59D-F13E-4698-8125-167D97C56C41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31696-B54D-417C-B81E-145C9FB1FC37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01EB5-5ABA-4799-ABC1-FE6C518A1536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171"/>
            <a:ext cx="5210175" cy="460462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C210E-9BA3-493F-AD46-47AE0EDC000D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171"/>
            <a:ext cx="5210175" cy="460462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59E6B-2E56-425F-BD6C-8F5AA2D146F4}" type="slidenum">
              <a:rPr lang="fr-FR"/>
              <a:pPr/>
              <a:t>59</a:t>
            </a:fld>
            <a:endParaRPr lang="fr-F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9C9ED-E7A7-47A0-B9E7-66F3D2A39D7C}" type="slidenum">
              <a:rPr lang="fr-FR"/>
              <a:pPr/>
              <a:t>60</a:t>
            </a:fld>
            <a:endParaRPr lang="fr-F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4377D-3065-41AE-86C7-AE112B8CCC05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DBB10-1796-4CD3-A7B9-21116EEFC7FD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88AD2-4F94-4316-A7B1-279A0D8E24C6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21D67-C8A6-45E2-8D5F-5DF835AB12CE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171"/>
            <a:ext cx="5210175" cy="460462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354DD-346C-4C1D-9192-000EC274FB7D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171"/>
            <a:ext cx="5210175" cy="460462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54435-5A40-4BB8-A697-1BC04F1FB1ED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4BC8A-1F5A-4691-8AB5-96F72965CF98}" type="slidenum">
              <a:rPr lang="fr-FR" smtClean="0"/>
              <a:pPr/>
              <a:t>70</a:t>
            </a:fld>
            <a:endParaRPr lang="fr-FR" smtClean="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48C3B-13AF-4042-912D-A50E83FEF1D8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FB22-C249-4104-B9CA-6BE231ED6F65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8E84F-C1B0-4F00-8D25-F354B8D181AA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20541-3D5B-4CD8-B221-C63896EDEF61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FC0A6-8B82-4DC2-BF41-4C617F51EB7A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7047-9703-4554-8B9B-CAEAE75E1343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8998-967C-43C6-9289-BB02997169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13C21-EF36-4A1F-8410-D89C026D106D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0DBB-B82C-4212-88E5-0587330E1F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CBE2-388A-48AB-B458-9BC42D7C1FF6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60DC-E6E0-4543-B5C5-DD25B14FA0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F74C-6565-4DF1-BCA3-D6929A2A7B79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0110-DFDD-4131-AC84-3937537910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1DE2-C6A9-4683-9FA2-822511DF71CB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8027-7080-4ED1-9328-7A70CDB33A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E029-E101-4408-81F5-8BBAAA26E25B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AAAE-9D11-4EB8-8AE5-5B01BEB1B3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7CA6-AB18-420C-8F4E-11359EB3C289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6AF7-180D-452A-BEBB-41A15868C6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C25003-7B2E-6244-B132-C21451436C99}" type="datetime1">
              <a:rPr lang="fr-FR" smtClean="0"/>
              <a:t>02/11/12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Bruno DUCOUX DO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C334BC-84C4-4DD6-A4F8-6AFDFE06354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0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0FA0-0C4F-46CC-9475-8939C874C738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E11EC-034F-45A3-AF60-007905EAD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E069-6291-49C6-A433-6CE9387D31AC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6A52-371B-4DB8-9FE6-06C3E35D06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9562-54A3-4E59-A58D-BD9DF56BD01D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7D05-2203-4CC6-B6B5-928EEBF996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F5CB-D2B7-43BD-8B8C-2D3053C85228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B2F0-8FF8-4BDC-A0EF-7372032E61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C7AE-E2AD-46CE-9B60-44A0DF806E18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59E7-6E90-49B7-B050-9A8E988253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9634-1B0C-4B07-BC46-FD45D5BAD20A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2113-2464-419D-87CA-FA8A27F6BE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64C2-9E80-4416-BF1D-2A6EAB087C0C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E519-F607-4247-9078-F9DF8FD068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82D1-7198-4843-8862-6655E37EA553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7411-30F5-4594-B0F9-4467EED18D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F5C0-3388-4CC7-862A-4D030A7F18B6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239E-4989-49A3-8731-2328690D6B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96BD-FAE9-4F2D-96C8-AAD9088EEDAF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47B1-37AF-4DBE-919F-8662D08538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8EBD-4C13-4E05-9AA2-6E4BF471CF88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ACDE-D72D-4FEC-B8E0-D5E395EFD9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DF53-24A0-450F-94A2-2CCE82DECFD7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161B-CBDB-4DA2-A65D-7705F61C6E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9EF7-C447-4A2F-8370-E4143538678D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93BB-6094-4FC5-AED8-94926C6D47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1545-BA3E-447D-A488-D646F40B5B04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91DDE-55E6-4904-BDF4-AA4AFB88BF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3CED-1E27-47BD-93B9-455E58C376A9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6FD6-9E69-444C-816B-B1B9E42631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FD44-C7C7-415C-8707-9C2066F148FA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9021-B85C-43B4-AA37-DB7EC06343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917A-FAB4-47BB-8D28-DB5FB001AB3B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EF05-8829-43D4-91B0-00CF44DA6C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A6F1-A5D5-4A02-9443-F4B57F74AABF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5C45-17E9-4826-97C5-25AED42394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261B-52F0-4AF3-9BE4-26345860FF04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0C92-B325-4B6E-8677-8644542A77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98A8-32EA-4142-B97E-092F5B2DFAD1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9637-4010-4DD8-ACE6-02D753AB84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9926-57DE-44B4-8347-00260301B04C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73AF-3402-4E05-85DA-A630CBF66E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EEDE-2127-4032-85B8-D056F573DCD1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4A567-82F0-4B4D-8F6A-FBB2434CDC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1AB8-EFA3-4780-9641-DC9E43C5448A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7464-2374-4AA0-A79C-6DE379E2F1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E0B9-11A8-4C5D-A3EA-93C738E9B6DC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F859-F20E-485B-BF5A-DAF17E9A00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254E-D48D-4C27-93AF-F587A765ABA2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ED8B-A3F5-461C-B778-A1C738E1DE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21941-0772-44DF-96D7-8A5D972D0F10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725D-C758-45EC-94FA-3FA6CA39DF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F931-A6AE-4F71-AD79-5D4FDF347476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DAF6-1D92-471F-9A4E-9457A0D006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2862-3672-479B-A667-9882F6B9A36F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ABDC-1B77-4EBD-BEFA-EE3109633F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2DFD-5F61-4A09-AF64-5DC909E831BF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86B1-57AF-47F4-B2A8-F20CB6F8C2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4B7E-CA14-44E7-A2B6-39FE2D2E2BF0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6E167-45E2-482C-B596-2B1BBEF1A4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D01CA359-0203-4640-A4C9-B9D41D9EA352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A9E2FA-6527-4186-8AE4-CD902D7B7F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45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5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5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5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5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45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99" r:id="rId15"/>
    <p:sldLayoutId id="2147484000" r:id="rId16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  <p:bldP spid="64527" grpId="0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E2680BB-17EB-4575-B89F-08E8B10F6329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486172-90FD-4D28-854B-310F5B567D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A05084F1-0E59-4E2E-9794-9EDEAE4196EA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ECEB48B-1A32-46A6-B896-4A399A0BF3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e-osteopathie.org/" TargetMode="External"/><Relationship Id="rId4" Type="http://schemas.openxmlformats.org/officeDocument/2006/relationships/hyperlink" Target="http://www.snopes.com/photos/medical/thehand.asp" TargetMode="External"/><Relationship Id="rId5" Type="http://schemas.openxmlformats.org/officeDocument/2006/relationships/hyperlink" Target="http://www.osteo-chartrons.net" TargetMode="External"/><Relationship Id="rId6" Type="http://schemas.openxmlformats.org/officeDocument/2006/relationships/hyperlink" Target="http://www.frop.fr" TargetMode="External"/><Relationship Id="rId7" Type="http://schemas.openxmlformats.org/officeDocument/2006/relationships/hyperlink" Target="http://www.frop-etudiants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F27347-BAEB-4090-9EDF-DED40616FD76}" type="datetime1">
              <a:rPr lang="fr-FR" smtClean="0"/>
              <a:pPr/>
              <a:t>02/11/12</a:t>
            </a:fld>
            <a:endParaRPr lang="fr-FR" dirty="0" smtClean="0"/>
          </a:p>
        </p:txBody>
      </p:sp>
      <p:sp>
        <p:nvSpPr>
          <p:cNvPr id="61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6D3036-AD85-46AB-9E46-C3AAC9786556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6148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42938" y="23574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 </a:t>
            </a:r>
            <a:r>
              <a:rPr lang="fr-FR" sz="2800" dirty="0" smtClean="0"/>
              <a:t>Evaluation et prise en charge ostéopathiques du nouveau né, du global vers le particulier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b="0" dirty="0" smtClean="0"/>
              <a:t>4 Novembre 2012</a:t>
            </a:r>
            <a:r>
              <a:rPr lang="fr-FR" sz="2000" b="0" dirty="0" smtClean="0"/>
              <a:t> </a:t>
            </a:r>
            <a:r>
              <a:rPr lang="fr-FR" sz="2000" b="0" dirty="0" smtClean="0"/>
              <a:t>Bruno Ducoux DO</a:t>
            </a:r>
            <a:r>
              <a:rPr lang="fr-FR" sz="3600" b="0" dirty="0" smtClean="0"/>
              <a:t>               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4286250"/>
            <a:ext cx="8392418" cy="17526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Chercher l’information derrière la forme, trouver le neutre, </a:t>
            </a:r>
          </a:p>
          <a:p>
            <a:pPr eaLnBrk="1" hangingPunct="1">
              <a:defRPr/>
            </a:pPr>
            <a:r>
              <a:rPr lang="fr-FR" sz="2800" dirty="0" smtClean="0"/>
              <a:t>et laisser la santé se </a:t>
            </a:r>
            <a:r>
              <a:rPr lang="fr-FR" sz="2800" dirty="0" smtClean="0"/>
              <a:t>manifester</a:t>
            </a:r>
            <a:endParaRPr lang="fr-FR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1520" y="980728"/>
            <a:ext cx="84249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Georgia" pitchFamily="18" charset="0"/>
              </a:rPr>
              <a:t>Fédération suisse des ostéopathes</a:t>
            </a:r>
          </a:p>
          <a:p>
            <a:pPr algn="ctr"/>
            <a:r>
              <a:rPr lang="fr-FR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Georgia" pitchFamily="18" charset="0"/>
              </a:rPr>
              <a:t>http://osteopathes-suisses.ch</a:t>
            </a:r>
            <a:r>
              <a:rPr lang="fr-FR" sz="1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/</a:t>
            </a:r>
            <a:endParaRPr lang="fr-FR" sz="16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254A05-5D4D-4504-B436-B667951F8D74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24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16EB09-EA46-4684-ABFF-FC4FEC4730D0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024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Traitement ostéopathique du nouveau né</a:t>
            </a:r>
            <a:br>
              <a:rPr lang="fr-FR" sz="2800" dirty="0" smtClean="0"/>
            </a:br>
            <a:r>
              <a:rPr lang="fr-FR" sz="2800" dirty="0" smtClean="0"/>
              <a:t>Etude de l’Académie d’ostéopathie de France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Analyse critique des facteurs de risques liés aux traitements donnés aux enfants de moins de 9 mois</a:t>
            </a:r>
          </a:p>
          <a:p>
            <a:pPr eaLnBrk="1" hangingPunct="1">
              <a:defRPr/>
            </a:pPr>
            <a:r>
              <a:rPr lang="fr-FR" sz="2800" dirty="0" smtClean="0"/>
              <a:t>Pas accident dans la littérature</a:t>
            </a:r>
          </a:p>
          <a:p>
            <a:pPr eaLnBrk="1" hangingPunct="1">
              <a:defRPr/>
            </a:pPr>
            <a:r>
              <a:rPr lang="fr-FR" sz="2800" dirty="0" smtClean="0"/>
              <a:t>Pas accident recensé par les compagnies d’assurance couvrant la responsabilité civile des ostéopathes</a:t>
            </a:r>
          </a:p>
          <a:p>
            <a:pPr eaLnBrk="1" hangingPunct="1">
              <a:defRPr/>
            </a:pPr>
            <a:r>
              <a:rPr lang="fr-FR" sz="2800" dirty="0" smtClean="0"/>
              <a:t>220.000 bébés traités en 2005</a:t>
            </a:r>
          </a:p>
          <a:p>
            <a:pPr eaLnBrk="1" hangingPunct="1">
              <a:defRPr/>
            </a:pPr>
            <a:r>
              <a:rPr lang="fr-FR" sz="2800" dirty="0" smtClean="0"/>
              <a:t>400.000 en 2006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4ED97E-B8DF-4F48-BCC3-F11B600123C0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229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72250" y="6381750"/>
            <a:ext cx="2133600" cy="476250"/>
          </a:xfrm>
          <a:noFill/>
        </p:spPr>
        <p:txBody>
          <a:bodyPr/>
          <a:lstStyle/>
          <a:p>
            <a:fld id="{F9D1C819-178E-4111-8A55-31989023A520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2292" name="Espace réservé du pied de page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435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 smtClean="0"/>
              <a:t>Le bâton de marche de </a:t>
            </a:r>
            <a:r>
              <a:rPr lang="fr-FR" sz="3200" dirty="0" err="1" smtClean="0"/>
              <a:t>Still</a:t>
            </a:r>
            <a:r>
              <a:rPr lang="fr-FR" sz="3200" dirty="0" smtClean="0"/>
              <a:t> transmis aux DO européens</a:t>
            </a:r>
          </a:p>
        </p:txBody>
      </p:sp>
      <p:pic>
        <p:nvPicPr>
          <p:cNvPr id="12294" name="Picture 3" descr="24-06-2006 21-20-49_00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060575"/>
            <a:ext cx="4032250" cy="3021013"/>
          </a:xfrm>
          <a:noFill/>
        </p:spPr>
      </p:pic>
      <p:pic>
        <p:nvPicPr>
          <p:cNvPr id="12295" name="Picture 4" descr="24-06-2006 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1557338"/>
            <a:ext cx="2916237" cy="3887787"/>
          </a:xfrm>
          <a:noFill/>
        </p:spPr>
      </p:pic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2700338" y="5589588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Verdana" pitchFamily="34" charset="0"/>
              </a:rPr>
              <a:t>ESO Maidstone 24 Juin 2006</a:t>
            </a:r>
          </a:p>
        </p:txBody>
      </p:sp>
      <p:sp>
        <p:nvSpPr>
          <p:cNvPr id="12297" name="ZoneTexte 8"/>
          <p:cNvSpPr txBox="1">
            <a:spLocks noChangeArrowheads="1"/>
          </p:cNvSpPr>
          <p:nvPr/>
        </p:nvSpPr>
        <p:spPr bwMode="auto">
          <a:xfrm>
            <a:off x="285750" y="57864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S.Paulus R.Molinari</a:t>
            </a:r>
          </a:p>
        </p:txBody>
      </p:sp>
      <p:sp>
        <p:nvSpPr>
          <p:cNvPr id="12298" name="ZoneTexte 9"/>
          <p:cNvSpPr txBox="1">
            <a:spLocks noChangeArrowheads="1"/>
          </p:cNvSpPr>
          <p:nvPr/>
        </p:nvSpPr>
        <p:spPr bwMode="auto">
          <a:xfrm>
            <a:off x="5857875" y="5357813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B Ducoux R Molinari B Burel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4945AF-0E8A-4C1F-B929-22F3C229FB1F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331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CA0567-F744-43B4-A1BF-F2572D85F063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13316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 err="1" smtClean="0"/>
              <a:t>Commentun</a:t>
            </a:r>
            <a:r>
              <a:rPr lang="fr-FR" sz="2800" dirty="0" smtClean="0"/>
              <a:t> ostéopathe aborde </a:t>
            </a:r>
            <a:r>
              <a:rPr lang="fr-FR" sz="2800" dirty="0" smtClean="0"/>
              <a:t>un enfant?</a:t>
            </a:r>
            <a:br>
              <a:rPr lang="fr-FR" sz="2800" dirty="0" smtClean="0"/>
            </a:br>
            <a:r>
              <a:rPr lang="fr-FR" sz="2800" dirty="0" smtClean="0"/>
              <a:t>Chercher la </a:t>
            </a:r>
            <a:r>
              <a:rPr lang="fr-FR" sz="2800" dirty="0" smtClean="0"/>
              <a:t>santé</a:t>
            </a:r>
            <a:br>
              <a:rPr lang="fr-FR" sz="2800" dirty="0" smtClean="0"/>
            </a:br>
            <a:r>
              <a:rPr lang="fr-FR" sz="2800" dirty="0" smtClean="0"/>
              <a:t>Du global vers le spécifique</a:t>
            </a:r>
            <a:endParaRPr lang="fr-FR" sz="2800" dirty="0" smtClean="0"/>
          </a:p>
        </p:txBody>
      </p:sp>
      <p:pic>
        <p:nvPicPr>
          <p:cNvPr id="13318" name="Picture 6" descr="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6438" y="2009775"/>
            <a:ext cx="5191125" cy="3705225"/>
          </a:xfrm>
          <a:noFill/>
        </p:spPr>
      </p:pic>
      <p:sp>
        <p:nvSpPr>
          <p:cNvPr id="7" name="ZoneTexte 6"/>
          <p:cNvSpPr txBox="1"/>
          <p:nvPr/>
        </p:nvSpPr>
        <p:spPr>
          <a:xfrm>
            <a:off x="7668344" y="5517232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video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William Blake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les portes de la perception </a:t>
            </a:r>
            <a:r>
              <a:rPr lang="fr-FR" smtClean="0"/>
              <a:t>étaient nettoyées,  </a:t>
            </a:r>
            <a:r>
              <a:rPr lang="fr-FR" dirty="0" smtClean="0"/>
              <a:t>chaque chose apparaitrait à l’être humain comme elle est: c’est-à-dire infinie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C09B544-0452-4D6A-B638-D8CD7713CEB1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74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D54137-C6F4-4E07-BDEF-1122B5464F33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17412" name="Espace réservé du pied de page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Equilibre avec soi même et la nature</a:t>
            </a:r>
          </a:p>
        </p:txBody>
      </p:sp>
      <p:pic>
        <p:nvPicPr>
          <p:cNvPr id="17414" name="Picture 3" descr="enracinemen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24075"/>
            <a:ext cx="4033838" cy="3478213"/>
          </a:xfrm>
          <a:noFill/>
        </p:spPr>
      </p:pic>
      <p:pic>
        <p:nvPicPr>
          <p:cNvPr id="17415" name="Picture 4" descr="et ouver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84313"/>
            <a:ext cx="28527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1763713" y="573405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enracinement</a:t>
            </a: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5867400" y="6237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ouverture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traitement commence en Soi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14500" y="1600200"/>
            <a:ext cx="6972300" cy="45259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Enracinement</a:t>
            </a:r>
          </a:p>
          <a:p>
            <a:pPr>
              <a:defRPr/>
            </a:pPr>
            <a:r>
              <a:rPr lang="fr-FR" dirty="0" smtClean="0"/>
              <a:t>Respiration</a:t>
            </a:r>
          </a:p>
          <a:p>
            <a:pPr>
              <a:defRPr/>
            </a:pPr>
            <a:r>
              <a:rPr lang="fr-FR" dirty="0" smtClean="0"/>
              <a:t>Ouverture</a:t>
            </a:r>
          </a:p>
          <a:p>
            <a:pPr>
              <a:defRPr/>
            </a:pPr>
            <a:r>
              <a:rPr lang="fr-FR" dirty="0" smtClean="0"/>
              <a:t>Mouvements</a:t>
            </a:r>
          </a:p>
          <a:p>
            <a:pPr>
              <a:defRPr/>
            </a:pPr>
            <a:r>
              <a:rPr lang="fr-FR" dirty="0" smtClean="0"/>
              <a:t>Immobilité dynamique</a:t>
            </a:r>
            <a:endParaRPr lang="fr-FR" dirty="0" smtClean="0"/>
          </a:p>
          <a:p>
            <a:pPr>
              <a:defRPr/>
            </a:pPr>
            <a:r>
              <a:rPr lang="fr-FR" dirty="0" err="1" smtClean="0"/>
              <a:t>Presence</a:t>
            </a:r>
            <a:endParaRPr lang="fr-FR" dirty="0"/>
          </a:p>
        </p:txBody>
      </p:sp>
      <p:sp>
        <p:nvSpPr>
          <p:cNvPr id="1843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103E078-EE1B-473A-99BD-6071D550CD77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843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E329A6-1FAB-43EF-A9B9-CCC4B5A3905A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18438" name="Espace réservé du pied de page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501650" y="404664"/>
            <a:ext cx="8642350" cy="1139825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Continuez à découvrir l’arbre de la </a:t>
            </a:r>
            <a:r>
              <a:rPr lang="fr-FR" sz="2400" dirty="0" smtClean="0"/>
              <a:t>connaissance</a:t>
            </a:r>
            <a:br>
              <a:rPr lang="fr-FR" sz="2400" dirty="0" smtClean="0"/>
            </a:br>
            <a:r>
              <a:rPr lang="fr-FR" sz="2400" dirty="0" smtClean="0"/>
              <a:t>et non accumuler du savoir</a:t>
            </a:r>
            <a:endParaRPr lang="fr-FR" sz="2400" dirty="0"/>
          </a:p>
        </p:txBody>
      </p:sp>
      <p:pic>
        <p:nvPicPr>
          <p:cNvPr id="431110" name="Picture 6" descr="ecureuil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484784"/>
            <a:ext cx="1574800" cy="2081212"/>
          </a:xfrm>
          <a:noFill/>
          <a:ln/>
        </p:spPr>
      </p:pic>
      <p:pic>
        <p:nvPicPr>
          <p:cNvPr id="431115" name="Picture 11" descr="ecureuil2_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2276872"/>
            <a:ext cx="2274888" cy="1658938"/>
          </a:xfrm>
          <a:noFill/>
          <a:ln/>
        </p:spPr>
      </p:pic>
      <p:pic>
        <p:nvPicPr>
          <p:cNvPr id="431117" name="Picture 13" descr="ecureuil sortant arb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-21" b="-21"/>
          <a:stretch>
            <a:fillRect/>
          </a:stretch>
        </p:blipFill>
        <p:spPr>
          <a:xfrm>
            <a:off x="827584" y="3717032"/>
            <a:ext cx="1620837" cy="2439987"/>
          </a:xfrm>
          <a:noFill/>
          <a:ln/>
        </p:spPr>
      </p:pic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02E8-FEF9-0947-8921-FFDD09B90F5A}" type="datetime1">
              <a:rPr lang="fr-FR" smtClean="0"/>
              <a:t>02/11/12</a:t>
            </a:fld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Bruno DUCOUX DO </a:t>
            </a:r>
            <a:endParaRPr lang="fr-FR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E9BC-FB7E-4FB5-8F44-40B7A1A1164E}" type="slidenum">
              <a:rPr lang="fr-FR"/>
              <a:pPr/>
              <a:t>16</a:t>
            </a:fld>
            <a:endParaRPr lang="fr-FR"/>
          </a:p>
        </p:txBody>
      </p:sp>
      <p:pic>
        <p:nvPicPr>
          <p:cNvPr id="431119" name="Picture 15" descr="arb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492375"/>
            <a:ext cx="3528293" cy="2881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13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39825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L’essentiel est en vue</a:t>
            </a:r>
            <a:br>
              <a:rPr lang="fr-FR" sz="4000" dirty="0"/>
            </a:br>
            <a:r>
              <a:rPr lang="fr-FR" sz="2000" dirty="0" err="1"/>
              <a:t>A.T.Still</a:t>
            </a:r>
            <a:endParaRPr lang="fr-FR" sz="2000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FR" sz="2400"/>
          </a:p>
          <a:p>
            <a:pPr>
              <a:lnSpc>
                <a:spcPct val="80000"/>
              </a:lnSpc>
            </a:pPr>
            <a:r>
              <a:rPr lang="fr-FR" sz="2400"/>
              <a:t>Porte pour ouvrir de nouvelles portes</a:t>
            </a:r>
          </a:p>
          <a:p>
            <a:pPr>
              <a:lnSpc>
                <a:spcPct val="80000"/>
              </a:lnSpc>
            </a:pPr>
            <a:r>
              <a:rPr lang="fr-FR" sz="2400"/>
              <a:t>Mondialisation de notre art</a:t>
            </a:r>
          </a:p>
          <a:p>
            <a:pPr>
              <a:lnSpc>
                <a:spcPct val="80000"/>
              </a:lnSpc>
            </a:pPr>
            <a:r>
              <a:rPr lang="fr-FR" sz="2400"/>
              <a:t>Le même héritage, arbre aux racines communes</a:t>
            </a:r>
          </a:p>
          <a:p>
            <a:pPr>
              <a:lnSpc>
                <a:spcPct val="80000"/>
              </a:lnSpc>
            </a:pPr>
            <a:r>
              <a:rPr lang="fr-FR" sz="2400"/>
              <a:t>Les traditions et manifestations sont différentes</a:t>
            </a:r>
          </a:p>
          <a:p>
            <a:pPr>
              <a:lnSpc>
                <a:spcPct val="80000"/>
              </a:lnSpc>
            </a:pPr>
            <a:endParaRPr lang="fr-FR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/>
          </a:p>
        </p:txBody>
      </p:sp>
      <p:pic>
        <p:nvPicPr>
          <p:cNvPr id="382981" name="Picture 5" descr="queue ecureu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205038"/>
            <a:ext cx="2125662" cy="2833687"/>
          </a:xfrm>
          <a:noFill/>
          <a:ln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B4EA-4AD1-4C49-9836-C6E2A407792E}" type="datetime1">
              <a:rPr lang="fr-FR" smtClean="0"/>
              <a:t>02/11/12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Bruno DUCOUX DO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B8D2-06E4-4F5A-ABE3-328B923D03FA}" type="slidenum">
              <a:rPr lang="fr-FR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788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sz="2400" dirty="0" smtClean="0"/>
              <a:t>Enracinement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L’</a:t>
            </a:r>
            <a:r>
              <a:rPr lang="fr-FR" sz="2400" dirty="0" err="1" smtClean="0"/>
              <a:t>osteopathie</a:t>
            </a:r>
            <a:r>
              <a:rPr lang="fr-FR" sz="2400" dirty="0"/>
              <a:t>:</a:t>
            </a:r>
            <a:r>
              <a:rPr lang="fr-FR" sz="2400" dirty="0" smtClean="0"/>
              <a:t> chercher la santé</a:t>
            </a:r>
          </a:p>
          <a:p>
            <a:r>
              <a:rPr lang="fr-FR" dirty="0" smtClean="0"/>
              <a:t>Matière, mouvement, esprit dans un champ</a:t>
            </a:r>
            <a:endParaRPr lang="fr-FR" sz="2400" dirty="0" smtClean="0"/>
          </a:p>
          <a:p>
            <a:r>
              <a:rPr lang="fr-FR" dirty="0" smtClean="0"/>
              <a:t>Principes</a:t>
            </a:r>
            <a:endParaRPr lang="fr-FR" sz="2400" dirty="0" smtClean="0"/>
          </a:p>
          <a:p>
            <a:r>
              <a:rPr lang="fr-FR" sz="2400" dirty="0" smtClean="0"/>
              <a:t>Importance environnement/la nature </a:t>
            </a:r>
          </a:p>
          <a:p>
            <a:r>
              <a:rPr lang="fr-FR" dirty="0" smtClean="0"/>
              <a:t>Partir de Soi</a:t>
            </a:r>
            <a:endParaRPr lang="fr-FR" sz="2400" dirty="0" smtClean="0"/>
          </a:p>
          <a:p>
            <a:r>
              <a:rPr lang="fr-FR" sz="2400" dirty="0" smtClean="0"/>
              <a:t>Le bonheur commence en chacun </a:t>
            </a:r>
          </a:p>
          <a:p>
            <a:r>
              <a:rPr lang="fr-FR" sz="2400" dirty="0" smtClean="0"/>
              <a:t>Nous pouvons changer le monde</a:t>
            </a:r>
          </a:p>
          <a:p>
            <a:r>
              <a:rPr lang="fr-FR" sz="2400" dirty="0" smtClean="0"/>
              <a:t>Se libérer du passé</a:t>
            </a:r>
          </a:p>
          <a:p>
            <a:r>
              <a:rPr lang="fr-FR" sz="2400" dirty="0" smtClean="0"/>
              <a:t>Personne ne plonge deux fois dans même eau</a:t>
            </a:r>
          </a:p>
          <a:p>
            <a:r>
              <a:rPr lang="fr-FR" sz="2400" dirty="0" smtClean="0"/>
              <a:t>Chaque jour est un nouveau commencement</a:t>
            </a:r>
          </a:p>
          <a:p>
            <a:r>
              <a:rPr lang="fr-FR" dirty="0" smtClean="0"/>
              <a:t>Présence  Cohérence </a:t>
            </a:r>
            <a:r>
              <a:rPr lang="fr-FR" sz="1800" dirty="0" smtClean="0"/>
              <a:t>H </a:t>
            </a:r>
            <a:r>
              <a:rPr lang="fr-FR" sz="1800" dirty="0" err="1" smtClean="0"/>
              <a:t>Dieno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0CBD-8C4E-314A-B103-341781D434EE}" type="datetime1">
              <a:rPr lang="fr-FR" smtClean="0"/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Bruno DUCOUX DO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7C70-F09E-431F-BA4F-BC438BD7C72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026831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smtClean="0"/>
              <a:t>La main comme cerveau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Modèle neurocognitif</a:t>
            </a:r>
          </a:p>
          <a:p>
            <a:r>
              <a:rPr lang="fr-FR" dirty="0" smtClean="0"/>
              <a:t>Information vers les sens</a:t>
            </a:r>
          </a:p>
          <a:p>
            <a:r>
              <a:rPr lang="fr-FR" dirty="0" smtClean="0"/>
              <a:t>Main vers cerveau</a:t>
            </a:r>
          </a:p>
          <a:p>
            <a:r>
              <a:rPr lang="fr-FR" dirty="0" smtClean="0"/>
              <a:t>Vision: 2000 </a:t>
            </a:r>
            <a:r>
              <a:rPr lang="fr-FR" dirty="0" err="1" smtClean="0"/>
              <a:t>recepteurs</a:t>
            </a:r>
            <a:endParaRPr lang="fr-FR" dirty="0" smtClean="0"/>
          </a:p>
          <a:p>
            <a:r>
              <a:rPr lang="fr-FR" dirty="0" smtClean="0"/>
              <a:t>Système </a:t>
            </a:r>
            <a:r>
              <a:rPr lang="fr-FR" dirty="0" err="1" smtClean="0"/>
              <a:t>haptique</a:t>
            </a:r>
            <a:r>
              <a:rPr lang="fr-FR" dirty="0" smtClean="0"/>
              <a:t>: 800 000 récepteurs</a:t>
            </a:r>
          </a:p>
          <a:p>
            <a:r>
              <a:rPr lang="fr-FR" dirty="0" smtClean="0"/>
              <a:t>Seuil réceptivité tactile: 2,4 mm</a:t>
            </a:r>
          </a:p>
          <a:p>
            <a:r>
              <a:rPr lang="fr-FR" dirty="0" smtClean="0"/>
              <a:t>Synthèse</a:t>
            </a:r>
          </a:p>
          <a:p>
            <a:r>
              <a:rPr lang="fr-FR" dirty="0" smtClean="0"/>
              <a:t>Réflexivité sur expérience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31C7-3186-E44C-B66D-8ADC9752D2F6}" type="datetime1">
              <a:rPr lang="fr-FR" smtClean="0"/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Bruno DUCOUX DO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144B-4B8D-436A-A79E-F3777FB2658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61261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DB898A-0D64-4B03-B78F-D0020008C417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81C79F-8303-4BFA-A3E5-B9AA8AF65292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717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Andrew Taylor </a:t>
            </a:r>
            <a:r>
              <a:rPr lang="fr-FR" dirty="0" err="1" smtClean="0"/>
              <a:t>Still</a:t>
            </a:r>
            <a:endParaRPr lang="fr-FR" dirty="0" smtClean="0"/>
          </a:p>
        </p:txBody>
      </p:sp>
      <p:pic>
        <p:nvPicPr>
          <p:cNvPr id="7174" name="Picture 3" descr="ats19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1268413"/>
            <a:ext cx="3014662" cy="4465637"/>
          </a:xfrm>
          <a:noFill/>
        </p:spPr>
      </p:pic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79388" y="5734050"/>
            <a:ext cx="87852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/>
              <a:t>« </a:t>
            </a:r>
            <a:r>
              <a:rPr lang="fr-FR" dirty="0" err="1"/>
              <a:t>We</a:t>
            </a:r>
            <a:r>
              <a:rPr lang="fr-FR" dirty="0"/>
              <a:t> have to </a:t>
            </a:r>
            <a:r>
              <a:rPr lang="fr-FR" dirty="0" err="1"/>
              <a:t>think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lines</a:t>
            </a:r>
            <a:r>
              <a:rPr lang="fr-FR" dirty="0"/>
              <a:t> of </a:t>
            </a:r>
            <a:r>
              <a:rPr lang="fr-FR" dirty="0" err="1"/>
              <a:t>A.T.Still</a:t>
            </a:r>
            <a:r>
              <a:rPr lang="fr-FR" dirty="0"/>
              <a:t>...the </a:t>
            </a:r>
            <a:r>
              <a:rPr lang="fr-FR" dirty="0" err="1"/>
              <a:t>thought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»                        </a:t>
            </a:r>
            <a:r>
              <a:rPr lang="fr-FR" dirty="0" err="1"/>
              <a:t>W.G.Sutherland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174902" y="2852936"/>
            <a:ext cx="29554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Wharton Hood 1871</a:t>
            </a:r>
          </a:p>
          <a:p>
            <a:r>
              <a:rPr lang="fr-FR" i="1" dirty="0" smtClean="0"/>
              <a:t>On </a:t>
            </a:r>
            <a:r>
              <a:rPr lang="fr-FR" i="1" dirty="0" err="1" smtClean="0"/>
              <a:t>bone</a:t>
            </a:r>
            <a:r>
              <a:rPr lang="fr-FR" i="1" dirty="0" smtClean="0"/>
              <a:t> setting </a:t>
            </a:r>
            <a:r>
              <a:rPr lang="fr-FR" dirty="0" smtClean="0"/>
              <a:t>Lancet and book</a:t>
            </a:r>
          </a:p>
          <a:p>
            <a:r>
              <a:rPr lang="fr-FR" dirty="0" smtClean="0"/>
              <a:t>Herbert Spencer 1895</a:t>
            </a:r>
          </a:p>
          <a:p>
            <a:r>
              <a:rPr lang="fr-FR" i="1" dirty="0" smtClean="0"/>
              <a:t>Premiers Principes</a:t>
            </a:r>
          </a:p>
          <a:p>
            <a:r>
              <a:rPr lang="fr-FR" dirty="0" smtClean="0"/>
              <a:t>Carol Trowbridge 1999</a:t>
            </a:r>
          </a:p>
          <a:p>
            <a:r>
              <a:rPr lang="fr-FR" i="1" dirty="0" smtClean="0"/>
              <a:t>Naissance de l’ostéopathie</a:t>
            </a:r>
            <a:endParaRPr lang="fr-FR" i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smtClean="0"/>
              <a:t>Récentes évolutions de la science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err="1" smtClean="0"/>
              <a:t>Necessité</a:t>
            </a:r>
            <a:r>
              <a:rPr lang="fr-FR" sz="2800" dirty="0" smtClean="0"/>
              <a:t> modèle référence</a:t>
            </a:r>
          </a:p>
          <a:p>
            <a:r>
              <a:rPr lang="fr-FR" sz="2800" dirty="0" smtClean="0"/>
              <a:t>Modèle perception/action </a:t>
            </a:r>
          </a:p>
          <a:p>
            <a:r>
              <a:rPr lang="fr-FR" sz="2800" dirty="0" smtClean="0"/>
              <a:t>Millions de perceptions</a:t>
            </a:r>
          </a:p>
          <a:p>
            <a:r>
              <a:rPr lang="fr-FR" sz="2800" dirty="0" err="1" smtClean="0"/>
              <a:t>Neuroplasticité</a:t>
            </a:r>
            <a:endParaRPr lang="fr-FR" sz="2800" dirty="0" smtClean="0"/>
          </a:p>
          <a:p>
            <a:r>
              <a:rPr lang="fr-FR" sz="2800" dirty="0" smtClean="0"/>
              <a:t>Neurones miroirs</a:t>
            </a:r>
          </a:p>
          <a:p>
            <a:r>
              <a:rPr lang="fr-FR" sz="2800" dirty="0" smtClean="0"/>
              <a:t>Cellules fantômes Russie</a:t>
            </a:r>
          </a:p>
          <a:p>
            <a:r>
              <a:rPr lang="fr-FR" sz="2800" dirty="0" smtClean="0"/>
              <a:t>Partir de Soi</a:t>
            </a:r>
          </a:p>
          <a:p>
            <a:r>
              <a:rPr lang="fr-FR" sz="2800" dirty="0" smtClean="0"/>
              <a:t>Rechercher au cœur du système</a:t>
            </a:r>
          </a:p>
          <a:p>
            <a:r>
              <a:rPr lang="fr-FR" sz="2800" dirty="0" smtClean="0"/>
              <a:t>Vibrations/sens</a:t>
            </a:r>
          </a:p>
          <a:p>
            <a:r>
              <a:rPr lang="fr-FR" sz="2800" dirty="0" smtClean="0"/>
              <a:t>Signaux </a:t>
            </a:r>
            <a:r>
              <a:rPr lang="fr-FR" sz="2800" dirty="0" err="1" smtClean="0"/>
              <a:t>electriques</a:t>
            </a:r>
            <a:r>
              <a:rPr lang="fr-FR" sz="2800" dirty="0" smtClean="0"/>
              <a:t>/chimiques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DAEB-4F34-904A-9FBF-8D3DF8702549}" type="datetime1">
              <a:rPr lang="fr-FR" smtClean="0"/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Bruno DUCOUX DO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7C70-F09E-431F-BA4F-BC438BD7C72B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05521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smtClean="0"/>
              <a:t>Intégration émotionnelle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400" dirty="0" smtClean="0"/>
              <a:t>Emotions: vagues sur océan</a:t>
            </a:r>
          </a:p>
          <a:p>
            <a:r>
              <a:rPr lang="fr-FR" sz="3400" dirty="0" smtClean="0"/>
              <a:t>Les fascias et tissu conjonctif comme véhicules des émotions</a:t>
            </a:r>
          </a:p>
          <a:p>
            <a:r>
              <a:rPr lang="fr-FR" sz="3400" dirty="0" smtClean="0"/>
              <a:t>Emotions: langue natale</a:t>
            </a:r>
          </a:p>
          <a:p>
            <a:r>
              <a:rPr lang="fr-FR" sz="3400" dirty="0" smtClean="0"/>
              <a:t>Réponses émotionnelles: </a:t>
            </a:r>
            <a:r>
              <a:rPr lang="fr-FR" sz="3400" dirty="0" err="1" smtClean="0"/>
              <a:t>mvt</a:t>
            </a:r>
            <a:r>
              <a:rPr lang="fr-FR" sz="3400" dirty="0" smtClean="0"/>
              <a:t> rapide yeux; respiration, vitalité voix</a:t>
            </a:r>
          </a:p>
          <a:p>
            <a:r>
              <a:rPr lang="fr-FR" sz="3400" dirty="0" smtClean="0"/>
              <a:t>Imagerie</a:t>
            </a:r>
          </a:p>
          <a:p>
            <a:r>
              <a:rPr lang="fr-FR" sz="3400" dirty="0" smtClean="0"/>
              <a:t>Mettre des mots sur sensations </a:t>
            </a:r>
          </a:p>
          <a:p>
            <a:r>
              <a:rPr lang="fr-FR" sz="3400" dirty="0" smtClean="0"/>
              <a:t>Dialogue</a:t>
            </a:r>
          </a:p>
          <a:p>
            <a:r>
              <a:rPr lang="fr-FR" sz="3400" dirty="0" smtClean="0"/>
              <a:t>Savoir terminer</a:t>
            </a:r>
          </a:p>
          <a:p>
            <a:pPr marL="0" indent="0">
              <a:buNone/>
            </a:pP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D71C-9614-2441-B7E0-1CB338D7F988}" type="datetime1">
              <a:rPr lang="fr-FR" smtClean="0"/>
              <a:t>02/11/12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Bruno DUCOUX DO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7C70-F09E-431F-BA4F-BC438BD7C72B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580753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smtClean="0"/>
              <a:t>Outils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/>
              <a:t>Organisation autour axe vertical, horizontal</a:t>
            </a:r>
          </a:p>
          <a:p>
            <a:r>
              <a:rPr lang="fr-FR" sz="2800" dirty="0" smtClean="0"/>
              <a:t>Scanner </a:t>
            </a:r>
          </a:p>
          <a:p>
            <a:r>
              <a:rPr lang="fr-FR" sz="2800" dirty="0" smtClean="0"/>
              <a:t>Fulcrum: apparemment immobile</a:t>
            </a:r>
          </a:p>
          <a:p>
            <a:r>
              <a:rPr lang="fr-FR" sz="2800" dirty="0" smtClean="0"/>
              <a:t>Fulcrum vibratoire: perception non mécanique/point de balance</a:t>
            </a:r>
          </a:p>
          <a:p>
            <a:r>
              <a:rPr lang="fr-FR" sz="2800" dirty="0" smtClean="0"/>
              <a:t>Régulation interne</a:t>
            </a:r>
          </a:p>
          <a:p>
            <a:r>
              <a:rPr lang="fr-FR" sz="2800" dirty="0" smtClean="0"/>
              <a:t>Empreinte somatique</a:t>
            </a:r>
          </a:p>
          <a:p>
            <a:r>
              <a:rPr lang="fr-FR" sz="2800" dirty="0" smtClean="0"/>
              <a:t>Neutre</a:t>
            </a:r>
          </a:p>
          <a:p>
            <a:r>
              <a:rPr lang="fr-FR" sz="2800" dirty="0" smtClean="0"/>
              <a:t>Puissance inhérente au système</a:t>
            </a:r>
          </a:p>
          <a:p>
            <a:r>
              <a:rPr lang="fr-FR" sz="2800" dirty="0" smtClean="0"/>
              <a:t>Auto guérison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650-4085-C545-9725-284E86F8B528}" type="datetime1">
              <a:rPr lang="fr-FR" smtClean="0"/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Bruno DUCOUX DO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7C70-F09E-431F-BA4F-BC438BD7C72B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755003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1530-E895-1445-A7C3-9A63F12E9AFB}" type="datetime1">
              <a:rPr lang="fr-FR" smtClean="0"/>
              <a:t>02/11/12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Bruno DUCOUX DO </a:t>
            </a: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5ACD-06CD-4080-AFFE-638F98F6BAC3}" type="slidenum">
              <a:rPr lang="fr-FR"/>
              <a:pPr/>
              <a:t>23</a:t>
            </a:fld>
            <a:endParaRPr lang="fr-FR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83568" y="3326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Principes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683568" y="119675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fr-FR" sz="2000" dirty="0">
                <a:latin typeface="+mn-lt"/>
              </a:rPr>
              <a:t>Tout effet a une </a:t>
            </a:r>
            <a:r>
              <a:rPr lang="fr-FR" sz="2000" dirty="0" smtClean="0">
                <a:latin typeface="+mn-lt"/>
              </a:rPr>
              <a:t>cause dans le monde matériel</a:t>
            </a:r>
            <a:endParaRPr lang="fr-FR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- notion de système; interrelation de l’atome à l’être humain et à son environnement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fr-FR" sz="2000" dirty="0">
                <a:latin typeface="+mn-lt"/>
              </a:rPr>
              <a:t>Tout circule: «  loi de l’artère 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 -  force de vie </a:t>
            </a:r>
            <a:r>
              <a:rPr lang="fr-FR" sz="2000" dirty="0" smtClean="0">
                <a:latin typeface="+mn-lt"/>
              </a:rPr>
              <a:t>potentielle; système </a:t>
            </a:r>
            <a:r>
              <a:rPr lang="fr-FR" sz="2000" dirty="0">
                <a:latin typeface="+mn-lt"/>
              </a:rPr>
              <a:t>immunitaire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   -   échanges osmotiques et tissulaires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   -   stress; zones de </a:t>
            </a:r>
            <a:r>
              <a:rPr lang="fr-FR" sz="2000" dirty="0" smtClean="0">
                <a:latin typeface="+mn-lt"/>
              </a:rPr>
              <a:t>fragilité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fr-FR" sz="2000" dirty="0">
                <a:latin typeface="+mn-lt"/>
              </a:rPr>
              <a:t>Unité biologique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-  le tissu conjonctif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  -  interaction avec l’environnement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fr-FR" sz="2000" dirty="0">
                <a:latin typeface="+mn-lt"/>
              </a:rPr>
              <a:t>La structure gouverne la fonction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 - anatomie et physiologie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fr-FR" sz="2000" dirty="0">
                <a:latin typeface="+mn-lt"/>
              </a:rPr>
              <a:t>La pharmacie idéale se trouve en nous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r-FR" sz="2000" dirty="0">
                <a:latin typeface="+mn-lt"/>
              </a:rPr>
              <a:t>      - les médicaments viennent ensuite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fr-FR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555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 txBox="1"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C671D743-2405-4425-954B-A11DEF43E5AA}" type="datetime1">
              <a:rPr lang="fr-FR" sz="1200">
                <a:solidFill>
                  <a:srgbClr val="FFFF00"/>
                </a:solidFill>
                <a:latin typeface="Arial" charset="0"/>
              </a:rPr>
              <a:pPr/>
              <a:t>02/11/12</a:t>
            </a:fld>
            <a:endParaRPr lang="fr-FR" sz="1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31" name="Espace réservé du pied de page 4"/>
          <p:cNvSpPr txBox="1">
            <a:spLocks noChangeArrowheads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fr-FR" sz="1200">
                <a:solidFill>
                  <a:srgbClr val="FFFF00"/>
                </a:solidFill>
                <a:latin typeface="Arial" charset="0"/>
              </a:rPr>
              <a:t>Bruno DUCOUX DO </a:t>
            </a:r>
          </a:p>
        </p:txBody>
      </p:sp>
      <p:sp>
        <p:nvSpPr>
          <p:cNvPr id="5" name="Espace réservé du numéro de diapositive 5"/>
          <p:cNvSpPr txBox="1"/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674DA2-C5E6-449C-8920-26A28F822108}" type="slidenum">
              <a:rPr ker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fr-FR" sz="12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429000" y="3071813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Garamond" pitchFamily="18" charset="0"/>
              </a:rPr>
              <a:t>Osteopathe</a:t>
            </a:r>
          </a:p>
        </p:txBody>
      </p:sp>
      <p:cxnSp>
        <p:nvCxnSpPr>
          <p:cNvPr id="22534" name="Connecteur droit avec flèche 8"/>
          <p:cNvCxnSpPr>
            <a:cxnSpLocks noChangeShapeType="1"/>
          </p:cNvCxnSpPr>
          <p:nvPr/>
        </p:nvCxnSpPr>
        <p:spPr bwMode="auto">
          <a:xfrm rot="10799991">
            <a:off x="2643188" y="2643188"/>
            <a:ext cx="928687" cy="500062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785813" y="1857375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fr-FR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Phenomenology</a:t>
            </a:r>
          </a:p>
        </p:txBody>
      </p:sp>
      <p:cxnSp>
        <p:nvCxnSpPr>
          <p:cNvPr id="22536" name="Connecteur droit avec flèche 12"/>
          <p:cNvCxnSpPr>
            <a:cxnSpLocks noChangeShapeType="1"/>
          </p:cNvCxnSpPr>
          <p:nvPr/>
        </p:nvCxnSpPr>
        <p:spPr bwMode="auto">
          <a:xfrm flipV="1">
            <a:off x="5643563" y="2500313"/>
            <a:ext cx="928687" cy="571500"/>
          </a:xfrm>
          <a:prstGeom prst="straightConnector1">
            <a:avLst/>
          </a:prstGeom>
          <a:noFill/>
          <a:ln w="9528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2537" name="Connecteur droit avec flèche 14"/>
          <p:cNvCxnSpPr>
            <a:cxnSpLocks noChangeShapeType="1"/>
          </p:cNvCxnSpPr>
          <p:nvPr/>
        </p:nvCxnSpPr>
        <p:spPr bwMode="auto">
          <a:xfrm rot="16199987" flipV="1">
            <a:off x="4071938" y="2571750"/>
            <a:ext cx="928688" cy="71437"/>
          </a:xfrm>
          <a:prstGeom prst="straightConnector1">
            <a:avLst/>
          </a:prstGeom>
          <a:noFill/>
          <a:ln w="9528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2538" name="Connecteur droit avec flèche 15"/>
          <p:cNvCxnSpPr>
            <a:cxnSpLocks noChangeShapeType="1"/>
          </p:cNvCxnSpPr>
          <p:nvPr/>
        </p:nvCxnSpPr>
        <p:spPr bwMode="auto">
          <a:xfrm>
            <a:off x="5500688" y="3571875"/>
            <a:ext cx="1071562" cy="642938"/>
          </a:xfrm>
          <a:prstGeom prst="straightConnector1">
            <a:avLst/>
          </a:prstGeom>
          <a:noFill/>
          <a:ln w="9528">
            <a:solidFill>
              <a:srgbClr val="0098CC"/>
            </a:solidFill>
            <a:round/>
            <a:headEnd/>
            <a:tailEnd type="arrow" w="med" len="med"/>
          </a:ln>
        </p:spPr>
      </p:cxnSp>
      <p:sp>
        <p:nvSpPr>
          <p:cNvPr id="22539" name="Rectangle 19"/>
          <p:cNvSpPr>
            <a:spLocks noChangeArrowheads="1"/>
          </p:cNvSpPr>
          <p:nvPr/>
        </p:nvSpPr>
        <p:spPr bwMode="auto">
          <a:xfrm>
            <a:off x="3571875" y="1428750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fr-FR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Anatomy</a:t>
            </a:r>
          </a:p>
        </p:txBody>
      </p:sp>
      <p:sp>
        <p:nvSpPr>
          <p:cNvPr id="22540" name="Rectangle 20"/>
          <p:cNvSpPr>
            <a:spLocks noChangeArrowheads="1"/>
          </p:cNvSpPr>
          <p:nvPr/>
        </p:nvSpPr>
        <p:spPr bwMode="auto">
          <a:xfrm>
            <a:off x="6643688" y="2143125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Physiology</a:t>
            </a:r>
          </a:p>
        </p:txBody>
      </p:sp>
      <p:sp>
        <p:nvSpPr>
          <p:cNvPr id="22541" name="Rectangle 21"/>
          <p:cNvSpPr>
            <a:spLocks noChangeArrowheads="1"/>
          </p:cNvSpPr>
          <p:nvPr/>
        </p:nvSpPr>
        <p:spPr bwMode="auto">
          <a:xfrm>
            <a:off x="6643688" y="3786188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fr-FR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Biochemistry</a:t>
            </a:r>
          </a:p>
        </p:txBody>
      </p:sp>
      <p:sp>
        <p:nvSpPr>
          <p:cNvPr id="22542" name="Rectangle 22"/>
          <p:cNvSpPr>
            <a:spLocks noChangeArrowheads="1"/>
          </p:cNvSpPr>
          <p:nvPr/>
        </p:nvSpPr>
        <p:spPr bwMode="auto">
          <a:xfrm>
            <a:off x="428625" y="3357563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Experience</a:t>
            </a:r>
          </a:p>
        </p:txBody>
      </p:sp>
      <p:sp>
        <p:nvSpPr>
          <p:cNvPr id="22543" name="Rectangle 23"/>
          <p:cNvSpPr>
            <a:spLocks noChangeArrowheads="1"/>
          </p:cNvSpPr>
          <p:nvPr/>
        </p:nvSpPr>
        <p:spPr bwMode="auto">
          <a:xfrm>
            <a:off x="1571625" y="4786313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Environment</a:t>
            </a:r>
          </a:p>
        </p:txBody>
      </p:sp>
      <p:sp>
        <p:nvSpPr>
          <p:cNvPr id="22544" name="Rectangle 24"/>
          <p:cNvSpPr>
            <a:spLocks noChangeArrowheads="1"/>
          </p:cNvSpPr>
          <p:nvPr/>
        </p:nvSpPr>
        <p:spPr bwMode="auto">
          <a:xfrm>
            <a:off x="4357688" y="5143500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fr-FR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Psychsomatic</a:t>
            </a:r>
          </a:p>
        </p:txBody>
      </p:sp>
      <p:cxnSp>
        <p:nvCxnSpPr>
          <p:cNvPr id="22545" name="Connecteur droit avec flèche 25"/>
          <p:cNvCxnSpPr>
            <a:cxnSpLocks noChangeShapeType="1"/>
          </p:cNvCxnSpPr>
          <p:nvPr/>
        </p:nvCxnSpPr>
        <p:spPr bwMode="auto">
          <a:xfrm rot="10800009" flipV="1">
            <a:off x="2714625" y="3643313"/>
            <a:ext cx="714375" cy="71437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2546" name="Connecteur droit avec flèche 27"/>
          <p:cNvCxnSpPr>
            <a:cxnSpLocks noChangeShapeType="1"/>
          </p:cNvCxnSpPr>
          <p:nvPr/>
        </p:nvCxnSpPr>
        <p:spPr bwMode="auto">
          <a:xfrm rot="5400013">
            <a:off x="3036094" y="3893344"/>
            <a:ext cx="928687" cy="714375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2547" name="Connecteur droit avec flèche 30"/>
          <p:cNvCxnSpPr>
            <a:cxnSpLocks noChangeShapeType="1"/>
          </p:cNvCxnSpPr>
          <p:nvPr/>
        </p:nvCxnSpPr>
        <p:spPr bwMode="auto">
          <a:xfrm rot="16199987" flipH="1">
            <a:off x="4572000" y="4286251"/>
            <a:ext cx="1214437" cy="214312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820740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Evolution des perceptions</a:t>
            </a:r>
          </a:p>
        </p:txBody>
      </p:sp>
      <p:sp>
        <p:nvSpPr>
          <p:cNvPr id="24578" name="Espace réservé de la date 3"/>
          <p:cNvSpPr txBox="1"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02CF72E4-3AA9-4ADE-BF8F-4AC1700A986D}" type="datetime1">
              <a:rPr lang="fr-FR" sz="1200">
                <a:solidFill>
                  <a:srgbClr val="FFFF00"/>
                </a:solidFill>
                <a:latin typeface="Arial" charset="0"/>
              </a:rPr>
              <a:pPr/>
              <a:t>02/11/12</a:t>
            </a:fld>
            <a:endParaRPr lang="fr-FR" sz="1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79" name="Espace réservé du pied de page 4"/>
          <p:cNvSpPr txBox="1">
            <a:spLocks noChangeArrowheads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fr-FR" sz="1200">
                <a:solidFill>
                  <a:srgbClr val="FFFF00"/>
                </a:solidFill>
                <a:latin typeface="Arial" charset="0"/>
              </a:rPr>
              <a:t>Bruno DUCOUX DO </a:t>
            </a:r>
          </a:p>
        </p:txBody>
      </p:sp>
      <p:sp>
        <p:nvSpPr>
          <p:cNvPr id="5" name="Espace réservé du numéro de diapositive 5"/>
          <p:cNvSpPr txBox="1"/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4A6884-19F2-4D04-B259-E21269987ABA}" type="slidenum">
              <a:rPr ker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fr-FR" sz="12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429000" y="3071813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 sz="2800" b="1">
                <a:solidFill>
                  <a:srgbClr val="FFFF00"/>
                </a:solidFill>
                <a:latin typeface="Garamond" pitchFamily="18" charset="0"/>
              </a:rPr>
              <a:t>Corps</a:t>
            </a:r>
          </a:p>
        </p:txBody>
      </p:sp>
      <p:cxnSp>
        <p:nvCxnSpPr>
          <p:cNvPr id="24582" name="Connecteur droit avec flèche 8"/>
          <p:cNvCxnSpPr>
            <a:cxnSpLocks noChangeShapeType="1"/>
          </p:cNvCxnSpPr>
          <p:nvPr/>
        </p:nvCxnSpPr>
        <p:spPr bwMode="auto">
          <a:xfrm rot="10799991">
            <a:off x="2643188" y="2643188"/>
            <a:ext cx="928687" cy="500062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785813" y="1857375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Abstraction/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concretion</a:t>
            </a:r>
          </a:p>
        </p:txBody>
      </p:sp>
      <p:cxnSp>
        <p:nvCxnSpPr>
          <p:cNvPr id="24584" name="Connecteur droit avec flèche 12"/>
          <p:cNvCxnSpPr>
            <a:cxnSpLocks noChangeShapeType="1"/>
          </p:cNvCxnSpPr>
          <p:nvPr/>
        </p:nvCxnSpPr>
        <p:spPr bwMode="auto">
          <a:xfrm flipV="1">
            <a:off x="5643563" y="2500313"/>
            <a:ext cx="928687" cy="571500"/>
          </a:xfrm>
          <a:prstGeom prst="straightConnector1">
            <a:avLst/>
          </a:prstGeom>
          <a:noFill/>
          <a:ln w="9528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4585" name="Connecteur droit avec flèche 14"/>
          <p:cNvCxnSpPr>
            <a:cxnSpLocks noChangeShapeType="1"/>
          </p:cNvCxnSpPr>
          <p:nvPr/>
        </p:nvCxnSpPr>
        <p:spPr bwMode="auto">
          <a:xfrm rot="16199987" flipV="1">
            <a:off x="4071938" y="2571750"/>
            <a:ext cx="928688" cy="71437"/>
          </a:xfrm>
          <a:prstGeom prst="straightConnector1">
            <a:avLst/>
          </a:prstGeom>
          <a:noFill/>
          <a:ln w="9528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4586" name="Connecteur droit avec flèche 15"/>
          <p:cNvCxnSpPr>
            <a:cxnSpLocks noChangeShapeType="1"/>
          </p:cNvCxnSpPr>
          <p:nvPr/>
        </p:nvCxnSpPr>
        <p:spPr bwMode="auto">
          <a:xfrm>
            <a:off x="5500688" y="3571875"/>
            <a:ext cx="1071562" cy="642938"/>
          </a:xfrm>
          <a:prstGeom prst="straightConnector1">
            <a:avLst/>
          </a:prstGeom>
          <a:noFill/>
          <a:ln w="9528">
            <a:solidFill>
              <a:srgbClr val="0098CC"/>
            </a:solidFill>
            <a:round/>
            <a:headEnd/>
            <a:tailEnd type="arrow" w="med" len="med"/>
          </a:ln>
        </p:spPr>
      </p:cxnSp>
      <p:sp>
        <p:nvSpPr>
          <p:cNvPr id="24587" name="Rectangle 19"/>
          <p:cNvSpPr>
            <a:spLocks noChangeArrowheads="1"/>
          </p:cNvSpPr>
          <p:nvPr/>
        </p:nvSpPr>
        <p:spPr bwMode="auto">
          <a:xfrm>
            <a:off x="3571875" y="1428750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Exteriority/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interiority</a:t>
            </a:r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>
            <a:off x="6643688" y="2143125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Quality/causality</a:t>
            </a:r>
          </a:p>
        </p:txBody>
      </p:sp>
      <p:sp>
        <p:nvSpPr>
          <p:cNvPr id="24589" name="Rectangle 21"/>
          <p:cNvSpPr>
            <a:spLocks noChangeArrowheads="1"/>
          </p:cNvSpPr>
          <p:nvPr/>
        </p:nvSpPr>
        <p:spPr bwMode="auto">
          <a:xfrm>
            <a:off x="6643688" y="3786188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Etat/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processus</a:t>
            </a:r>
          </a:p>
        </p:txBody>
      </p:sp>
      <p:sp>
        <p:nvSpPr>
          <p:cNvPr id="24590" name="Rectangle 22"/>
          <p:cNvSpPr>
            <a:spLocks noChangeArrowheads="1"/>
          </p:cNvSpPr>
          <p:nvPr/>
        </p:nvSpPr>
        <p:spPr bwMode="auto">
          <a:xfrm>
            <a:off x="428625" y="3357563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Isolation/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Integration</a:t>
            </a:r>
          </a:p>
        </p:txBody>
      </p:sp>
      <p:sp>
        <p:nvSpPr>
          <p:cNvPr id="24591" name="Rectangle 23"/>
          <p:cNvSpPr>
            <a:spLocks noChangeArrowheads="1"/>
          </p:cNvSpPr>
          <p:nvPr/>
        </p:nvSpPr>
        <p:spPr bwMode="auto">
          <a:xfrm>
            <a:off x="1571625" y="4786313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Mecanical/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cosmic</a:t>
            </a:r>
          </a:p>
        </p:txBody>
      </p:sp>
      <p:sp>
        <p:nvSpPr>
          <p:cNvPr id="24592" name="Rectangle 24"/>
          <p:cNvSpPr>
            <a:spLocks noChangeArrowheads="1"/>
          </p:cNvSpPr>
          <p:nvPr/>
        </p:nvSpPr>
        <p:spPr bwMode="auto">
          <a:xfrm>
            <a:off x="4357688" y="5143500"/>
            <a:ext cx="2143125" cy="628650"/>
          </a:xfrm>
          <a:prstGeom prst="rect">
            <a:avLst/>
          </a:prstGeom>
          <a:solidFill>
            <a:srgbClr val="0099CC"/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Analysis/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Holism</a:t>
            </a:r>
          </a:p>
        </p:txBody>
      </p:sp>
      <p:cxnSp>
        <p:nvCxnSpPr>
          <p:cNvPr id="24593" name="Connecteur droit avec flèche 25"/>
          <p:cNvCxnSpPr>
            <a:cxnSpLocks noChangeShapeType="1"/>
          </p:cNvCxnSpPr>
          <p:nvPr/>
        </p:nvCxnSpPr>
        <p:spPr bwMode="auto">
          <a:xfrm rot="10800009" flipV="1">
            <a:off x="2714625" y="3643313"/>
            <a:ext cx="714375" cy="71437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4594" name="Connecteur droit avec flèche 27"/>
          <p:cNvCxnSpPr>
            <a:cxnSpLocks noChangeShapeType="1"/>
          </p:cNvCxnSpPr>
          <p:nvPr/>
        </p:nvCxnSpPr>
        <p:spPr bwMode="auto">
          <a:xfrm rot="5400013">
            <a:off x="3036094" y="3893344"/>
            <a:ext cx="928687" cy="714375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  <p:cxnSp>
        <p:nvCxnSpPr>
          <p:cNvPr id="24595" name="Connecteur droit avec flèche 30"/>
          <p:cNvCxnSpPr>
            <a:cxnSpLocks noChangeShapeType="1"/>
          </p:cNvCxnSpPr>
          <p:nvPr/>
        </p:nvCxnSpPr>
        <p:spPr bwMode="auto">
          <a:xfrm rot="16199987" flipH="1">
            <a:off x="4572000" y="4286251"/>
            <a:ext cx="1214437" cy="214312"/>
          </a:xfrm>
          <a:prstGeom prst="straightConnector1">
            <a:avLst/>
          </a:prstGeom>
          <a:noFill/>
          <a:ln w="25402">
            <a:solidFill>
              <a:srgbClr val="0098CC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28475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0DCDAD-15DB-4C71-8B68-998DBC2595CF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2048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EC3D58-E52B-42D3-B8D8-B1FADABBE762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20484" name="Espace réservé du pied de page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La vitalité</a:t>
            </a:r>
            <a:br>
              <a:rPr lang="fr-FR" smtClean="0"/>
            </a:br>
            <a:r>
              <a:rPr lang="fr-FR" sz="2400" smtClean="0"/>
              <a:t>John Martin Littlejohn DO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dirty="0" smtClean="0"/>
              <a:t>Le corps machine vivante</a:t>
            </a:r>
          </a:p>
          <a:p>
            <a:pPr eaLnBrk="1" hangingPunct="1">
              <a:defRPr/>
            </a:pPr>
            <a:r>
              <a:rPr lang="fr-FR" sz="2400" dirty="0" smtClean="0"/>
              <a:t>La vitalité implique une activité</a:t>
            </a:r>
          </a:p>
          <a:p>
            <a:pPr eaLnBrk="1" hangingPunct="1">
              <a:defRPr/>
            </a:pPr>
            <a:r>
              <a:rPr lang="fr-FR" sz="2400" dirty="0" smtClean="0"/>
              <a:t>Qu’est ce que la vie pour un physiologiste?</a:t>
            </a:r>
          </a:p>
          <a:p>
            <a:pPr eaLnBrk="1" hangingPunct="1">
              <a:defRPr/>
            </a:pPr>
            <a:r>
              <a:rPr lang="fr-FR" sz="2400" dirty="0" smtClean="0"/>
              <a:t>Libre circulation du sang et des nerfs</a:t>
            </a:r>
          </a:p>
          <a:p>
            <a:pPr eaLnBrk="1" hangingPunct="1">
              <a:defRPr/>
            </a:pPr>
            <a:r>
              <a:rPr lang="fr-FR" sz="2400" dirty="0" smtClean="0"/>
              <a:t>Les émotions comme reflet de la vitalité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400" dirty="0" smtClean="0"/>
          </a:p>
        </p:txBody>
      </p:sp>
      <p:pic>
        <p:nvPicPr>
          <p:cNvPr id="20487" name="Picture 4" descr="JM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7088" y="1916113"/>
            <a:ext cx="2590800" cy="3381375"/>
          </a:xfr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117F0-3961-4E4F-8A83-1DF6B81C60C5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La vie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Elle n’est pas définie</a:t>
            </a:r>
          </a:p>
          <a:p>
            <a:pPr eaLnBrk="1" hangingPunct="1">
              <a:defRPr/>
            </a:pPr>
            <a:r>
              <a:rPr lang="fr-FR"/>
              <a:t>Les perceptions sont des représentations partielles</a:t>
            </a:r>
          </a:p>
          <a:p>
            <a:pPr eaLnBrk="1" hangingPunct="1">
              <a:defRPr/>
            </a:pPr>
            <a:r>
              <a:rPr lang="fr-FR"/>
              <a:t>L’information n’est pas la connaissance W.G.Sutherland</a:t>
            </a:r>
          </a:p>
          <a:p>
            <a:pPr eaLnBrk="1" hangingPunct="1">
              <a:defRPr/>
            </a:pPr>
            <a:r>
              <a:rPr lang="fr-FR"/>
              <a:t>Le raisonnement n’est pas déductif, scientifique mais probabiliste</a:t>
            </a:r>
          </a:p>
        </p:txBody>
      </p:sp>
    </p:spTree>
    <p:extLst>
      <p:ext uri="{BB962C8B-B14F-4D97-AF65-F5344CB8AC3E}">
        <p14:creationId xmlns:p14="http://schemas.microsoft.com/office/powerpoint/2010/main" val="2121709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87D544-1901-4E9B-9E5C-6F1D0E02427F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E66B02-F853-4720-893D-E29392AB15CE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21508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Vibrations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2800" dirty="0" smtClean="0"/>
              <a:t>Emmanuel </a:t>
            </a:r>
            <a:r>
              <a:rPr lang="fr-FR" sz="2800" dirty="0" smtClean="0"/>
              <a:t>Swedenborg 1719</a:t>
            </a:r>
            <a:endParaRPr lang="fr-FR" sz="2800" dirty="0" smtClean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Tout ce qui est ferme et rigide </a:t>
            </a:r>
            <a:r>
              <a:rPr lang="fr-FR" dirty="0" smtClean="0"/>
              <a:t>dans </a:t>
            </a:r>
            <a:r>
              <a:rPr lang="fr-FR" dirty="0" smtClean="0"/>
              <a:t>la nature, comme le bois, les pierres, le métal, est sujet à de grandes trémulations en réponse à un toucher même léger</a:t>
            </a:r>
          </a:p>
          <a:p>
            <a:pPr eaLnBrk="1" hangingPunct="1">
              <a:defRPr/>
            </a:pPr>
            <a:r>
              <a:rPr lang="fr-FR" dirty="0" smtClean="0"/>
              <a:t>Une membrane en expansion est le meilleur transmetteur de vibrations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F613EB-C36B-45D3-8B64-BF3D88736BFC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CEB6B7-2A03-4F3A-A004-84AC4E373D53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2253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62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Vibrations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Les vibrations d’une corde vont être la cause d’une vibration en sympathie avec une autre corde; une membrane en vibration va affecter de la même façon une autre membrane à condition qu’elles soient toutes les deux à l’unisson.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Notre force vitale se manifeste par de petites vibrations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FR" sz="2800" dirty="0" smtClean="0"/>
              <a:t>A.T. </a:t>
            </a:r>
            <a:r>
              <a:rPr lang="fr-FR" sz="2800" dirty="0" err="1" smtClean="0"/>
              <a:t>Still</a:t>
            </a:r>
            <a:r>
              <a:rPr lang="fr-FR" sz="2800" dirty="0" smtClean="0"/>
              <a:t> </a:t>
            </a:r>
            <a:r>
              <a:rPr lang="fr-FR" sz="2800" dirty="0" smtClean="0"/>
              <a:t>dans un arbre avec </a:t>
            </a:r>
            <a:r>
              <a:rPr lang="fr-FR" sz="2800" dirty="0" smtClean="0"/>
              <a:t>des enfants</a:t>
            </a:r>
            <a:endParaRPr lang="fr-FR" sz="2800" dirty="0"/>
          </a:p>
        </p:txBody>
      </p:sp>
      <p:pic>
        <p:nvPicPr>
          <p:cNvPr id="3" name="Espace réservé de l'image de la bibliothèque 7" descr="AT Still dans arbre avec enfants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55775" y="1556793"/>
            <a:ext cx="3191877" cy="4525959"/>
          </a:xfrm>
        </p:spPr>
      </p:pic>
      <p:sp>
        <p:nvSpPr>
          <p:cNvPr id="4" name="Espace réservé de la date 4"/>
          <p:cNvSpPr txBox="1"/>
          <p:nvPr/>
        </p:nvSpPr>
        <p:spPr>
          <a:xfrm>
            <a:off x="457200" y="6251579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D93BCF-7A0A-48AA-9942-33D9E83785FE}" type="datetime1">
              <a:rPr lang="fr-FR" sz="12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02/11/12</a:t>
            </a:fld>
            <a:endParaRPr lang="fr-FR" sz="1200" b="0" i="0" u="none" strike="noStrike" kern="1200" cap="none" spc="0" baseline="0">
              <a:solidFill>
                <a:srgbClr val="FFFF00"/>
              </a:solidFill>
              <a:uFillTx/>
              <a:latin typeface="Arial"/>
            </a:endParaRPr>
          </a:p>
        </p:txBody>
      </p:sp>
      <p:sp>
        <p:nvSpPr>
          <p:cNvPr id="5" name="Espace réservé du numéro de diapositive 5"/>
          <p:cNvSpPr txBox="1"/>
          <p:nvPr/>
        </p:nvSpPr>
        <p:spPr>
          <a:xfrm>
            <a:off x="6553203" y="624839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457C89-7D49-47AA-B65E-96AAAC0A08B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fr-FR" sz="1200" b="0" i="0" u="none" strike="noStrike" kern="1200" cap="none" spc="0" baseline="0">
              <a:solidFill>
                <a:srgbClr val="FFFF00"/>
              </a:solidFill>
              <a:uFillTx/>
              <a:latin typeface="Arial"/>
            </a:endParaRPr>
          </a:p>
        </p:txBody>
      </p:sp>
      <p:sp>
        <p:nvSpPr>
          <p:cNvPr id="6" name="Espace réservé du pied de page 6"/>
          <p:cNvSpPr txBox="1"/>
          <p:nvPr/>
        </p:nvSpPr>
        <p:spPr>
          <a:xfrm>
            <a:off x="3124203" y="624839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</a:rPr>
              <a:t>Bruno DUCOUX DO</a:t>
            </a:r>
          </a:p>
        </p:txBody>
      </p:sp>
      <p:sp>
        <p:nvSpPr>
          <p:cNvPr id="7" name="ZoneTexte 8"/>
          <p:cNvSpPr txBox="1"/>
          <p:nvPr/>
        </p:nvSpPr>
        <p:spPr>
          <a:xfrm>
            <a:off x="5940152" y="3284982"/>
            <a:ext cx="2592287" cy="28623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Si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l’arbuste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est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courbé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,</a:t>
            </a:r>
            <a:r>
              <a:rPr lang="en-US" sz="1800" b="0" i="0" u="none" strike="noStrike" kern="1200" cap="none" spc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dirty="0" err="1" smtClean="0">
                <a:solidFill>
                  <a:srgbClr val="FFFF00"/>
                </a:solidFill>
                <a:uFillTx/>
                <a:latin typeface="Garamond" pitchFamily="18"/>
              </a:rPr>
              <a:t>l’arbre</a:t>
            </a:r>
            <a:r>
              <a:rPr lang="en-US" sz="1800" b="0" i="0" u="none" strike="noStrike" kern="1200" cap="none" spc="0" dirty="0" smtClean="0">
                <a:solidFill>
                  <a:srgbClr val="FFFF00"/>
                </a:solidFill>
                <a:uFillTx/>
                <a:latin typeface="Garamond" pitchFamily="18"/>
              </a:rPr>
              <a:t> sera </a:t>
            </a:r>
            <a:r>
              <a:rPr lang="en-US" sz="1800" b="0" i="0" u="none" strike="noStrike" kern="1200" cap="none" spc="0" dirty="0" err="1" smtClean="0">
                <a:solidFill>
                  <a:srgbClr val="FFFF00"/>
                </a:solidFill>
                <a:uFillTx/>
                <a:latin typeface="Garamond" pitchFamily="18"/>
              </a:rPr>
              <a:t>penché</a:t>
            </a:r>
            <a:r>
              <a:rPr lang="en-US" sz="1800" b="0" i="0" u="none" strike="noStrike" kern="1200" cap="none" spc="0" dirty="0" smtClean="0">
                <a:solidFill>
                  <a:srgbClr val="FFFF00"/>
                </a:solidFill>
                <a:uFillTx/>
                <a:latin typeface="Garamond" pitchFamily="18"/>
              </a:rPr>
              <a:t>…/</a:t>
            </a:r>
            <a:endParaRPr lang="en-US" sz="1800" b="0" i="0" u="none" strike="noStrike" kern="1200" cap="none" spc="0" baseline="0" dirty="0">
              <a:solidFill>
                <a:srgbClr val="FFFF00"/>
              </a:solidFill>
              <a:uFillTx/>
              <a:latin typeface="Garamond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FFFF00"/>
                </a:solidFill>
                <a:latin typeface="Garamond" pitchFamily="18"/>
              </a:rPr>
              <a:t>Dans</a:t>
            </a:r>
            <a:r>
              <a:rPr lang="en-US" dirty="0" smtClean="0">
                <a:solidFill>
                  <a:srgbClr val="FFFF00"/>
                </a:solidFill>
                <a:latin typeface="Garamond" pitchFamily="18"/>
              </a:rPr>
              <a:t> la nature </a:t>
            </a:r>
            <a:r>
              <a:rPr lang="en-US" dirty="0" err="1" smtClean="0">
                <a:solidFill>
                  <a:srgbClr val="FFFF00"/>
                </a:solidFill>
                <a:latin typeface="Garamond" pitchFamily="18"/>
              </a:rPr>
              <a:t>vous</a:t>
            </a:r>
            <a:r>
              <a:rPr lang="en-US" dirty="0" smtClean="0">
                <a:solidFill>
                  <a:srgbClr val="FFFF00"/>
                </a:solidFill>
                <a:latin typeface="Garamond" pitchFamily="18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Garamond" pitchFamily="18"/>
              </a:rPr>
              <a:t>voyez</a:t>
            </a:r>
            <a:r>
              <a:rPr lang="en-US" dirty="0" smtClean="0">
                <a:solidFill>
                  <a:srgbClr val="FFFF00"/>
                </a:solidFill>
                <a:latin typeface="Garamond" pitchFamily="1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aramond" pitchFamily="18"/>
              </a:rPr>
              <a:t>jamais</a:t>
            </a:r>
            <a:r>
              <a:rPr lang="en-US" dirty="0" smtClean="0">
                <a:solidFill>
                  <a:srgbClr val="FFFF00"/>
                </a:solidFill>
                <a:latin typeface="Garamond" pitchFamily="18"/>
              </a:rPr>
              <a:t> des angles </a:t>
            </a:r>
            <a:r>
              <a:rPr lang="en-US" dirty="0" err="1" smtClean="0">
                <a:solidFill>
                  <a:srgbClr val="FFFF00"/>
                </a:solidFill>
                <a:latin typeface="Garamond" pitchFamily="18"/>
              </a:rPr>
              <a:t>droits</a:t>
            </a:r>
            <a:r>
              <a:rPr lang="en-US" dirty="0" smtClean="0">
                <a:solidFill>
                  <a:srgbClr val="FFFF00"/>
                </a:solidFill>
                <a:latin typeface="Garamond" pitchFamily="18"/>
              </a:rPr>
              <a:t> parfaits et des </a:t>
            </a:r>
            <a:r>
              <a:rPr lang="en-US" dirty="0" err="1" smtClean="0">
                <a:solidFill>
                  <a:srgbClr val="FFFF00"/>
                </a:solidFill>
                <a:latin typeface="Garamond" pitchFamily="18"/>
              </a:rPr>
              <a:t>carrés</a:t>
            </a:r>
            <a:r>
              <a:rPr lang="en-US" dirty="0" smtClean="0">
                <a:solidFill>
                  <a:srgbClr val="FFFF00"/>
                </a:solidFill>
                <a:latin typeface="Garamond" pitchFamily="18"/>
              </a:rPr>
              <a:t>…/</a:t>
            </a:r>
            <a:endParaRPr lang="en-US" sz="1800" b="0" i="0" u="none" strike="noStrike" kern="1200" cap="none" spc="0" baseline="0" dirty="0">
              <a:solidFill>
                <a:srgbClr val="FFFF00"/>
              </a:solidFill>
              <a:uFillTx/>
              <a:latin typeface="Garamond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L’être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humain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évolue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à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l’image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de la nature, non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suivant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les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régles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édictés</a:t>
            </a:r>
            <a:r>
              <a:rPr lang="en-US" sz="1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Garamond" pitchFamily="18"/>
              </a:rPr>
              <a:t> par les </a:t>
            </a:r>
            <a:r>
              <a:rPr lang="en-US" sz="1800" b="0" i="0" u="none" strike="noStrike" kern="1200" cap="none" spc="0" baseline="0" dirty="0" err="1" smtClean="0">
                <a:solidFill>
                  <a:srgbClr val="FFFF00"/>
                </a:solidFill>
                <a:uFillTx/>
                <a:latin typeface="Garamond" pitchFamily="18"/>
              </a:rPr>
              <a:t>humains</a:t>
            </a:r>
            <a:r>
              <a:rPr lang="en-US" dirty="0" smtClean="0">
                <a:solidFill>
                  <a:srgbClr val="FFFF00"/>
                </a:solidFill>
                <a:latin typeface="Garamond" pitchFamily="18"/>
              </a:rPr>
              <a:t>…/</a:t>
            </a:r>
            <a:endParaRPr lang="en-US" sz="1800" b="0" i="0" u="none" strike="noStrike" kern="1200" cap="none" spc="0" baseline="0" dirty="0">
              <a:solidFill>
                <a:srgbClr val="FFFF00"/>
              </a:solidFill>
              <a:uFillTx/>
              <a:latin typeface="Garamon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714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C0B120-4637-4AAA-9C3B-877FD3080698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67AEE7-F5DC-41C6-AD9D-3C60FDEC8A65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23556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64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Vibrations dans l’air et l’eau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smtClean="0"/>
              <a:t>Les vibrations font des cercles concentriques et sont entendues dans toutes les directions autour du centre du mouvement, à condition que la masse, dans sa globalité, ne soit pas mobilisée.</a:t>
            </a:r>
          </a:p>
          <a:p>
            <a:pPr eaLnBrk="1" hangingPunct="1">
              <a:defRPr/>
            </a:pPr>
            <a:r>
              <a:rPr lang="fr-FR" sz="2800" smtClean="0"/>
              <a:t>Il existe des millions de variations de vibrations.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smtClean="0"/>
              <a:t>            </a:t>
            </a:r>
            <a:r>
              <a:rPr lang="fr-FR" sz="2800" i="1" smtClean="0"/>
              <a:t>On tremulation </a:t>
            </a:r>
            <a:r>
              <a:rPr lang="fr-FR" sz="2800" smtClean="0"/>
              <a:t>E.Swedenborg 1719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E43099-5F60-48C0-A2C6-77767BD6BF13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795E4F-F8C8-4F6C-8B6F-3CED9C82C90E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2458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La force vitale chez un nouveau né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/>
              <a:t>Rien n’est stable chez le nouveau né</a:t>
            </a:r>
          </a:p>
          <a:p>
            <a:pPr eaLnBrk="1" hangingPunct="1">
              <a:defRPr/>
            </a:pPr>
            <a:r>
              <a:rPr lang="fr-FR" sz="2800" dirty="0" smtClean="0"/>
              <a:t>Tout peut changer en fonction des informations reçues</a:t>
            </a:r>
          </a:p>
          <a:p>
            <a:pPr eaLnBrk="1" hangingPunct="1">
              <a:defRPr/>
            </a:pPr>
            <a:r>
              <a:rPr lang="fr-FR" sz="2800" dirty="0" smtClean="0"/>
              <a:t>La vie et le ressenti peuvent accommoder ce qui semble dur et immobile (un os)</a:t>
            </a:r>
          </a:p>
          <a:p>
            <a:pPr eaLnBrk="1" hangingPunct="1">
              <a:defRPr/>
            </a:pPr>
            <a:r>
              <a:rPr lang="fr-FR" sz="2800" dirty="0" smtClean="0"/>
              <a:t>Les systèmes respiratoires et digestifs ne sont pas réellement opérationnels avant la naissance; le système nerveux n’est pas encore mature à la naissance.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A95FAA-81FA-4CDE-9A3C-CD503C6F9BCD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DA282C-6358-4D46-B7E2-709A26DD7F47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2560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Les vibrations chez le nouveau-né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 mouvement existe dans les fluides dans un système contigu</a:t>
            </a:r>
          </a:p>
          <a:p>
            <a:pPr eaLnBrk="1" hangingPunct="1">
              <a:defRPr/>
            </a:pPr>
            <a:r>
              <a:rPr lang="fr-FR" dirty="0" smtClean="0"/>
              <a:t>Les vibrations sont transmises à tout le corps grâce au tissu conjonctif</a:t>
            </a:r>
          </a:p>
          <a:p>
            <a:pPr eaLnBrk="1" hangingPunct="1">
              <a:defRPr/>
            </a:pPr>
            <a:r>
              <a:rPr lang="fr-FR" dirty="0" smtClean="0"/>
              <a:t>De nouvelles informations peuvent changer la matière si ces informations passent à travers les fluides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Midlines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Ligne primitive: organisation de l’axe de l’embryon: notocorde</a:t>
            </a:r>
          </a:p>
          <a:p>
            <a:pPr eaLnBrk="1" hangingPunct="1">
              <a:defRPr/>
            </a:pPr>
            <a:r>
              <a:rPr lang="fr-FR" sz="2800" dirty="0" smtClean="0"/>
              <a:t>La lumière du tube neural devient les ventricules </a:t>
            </a:r>
            <a:r>
              <a:rPr lang="fr-FR" sz="2800" dirty="0" err="1" smtClean="0"/>
              <a:t>craniens</a:t>
            </a:r>
            <a:r>
              <a:rPr lang="fr-FR" sz="2800" dirty="0" smtClean="0"/>
              <a:t>: puissance </a:t>
            </a:r>
            <a:r>
              <a:rPr lang="fr-FR" sz="2800" dirty="0" err="1" smtClean="0"/>
              <a:t>bioelectrique</a:t>
            </a:r>
            <a:r>
              <a:rPr lang="fr-FR" sz="2800" dirty="0" smtClean="0"/>
              <a:t> permettant l’orientation de la structure et de la fonction, si les déséquilibres sont corrigés.</a:t>
            </a:r>
          </a:p>
          <a:p>
            <a:pPr eaLnBrk="1" hangingPunct="1">
              <a:defRPr/>
            </a:pPr>
            <a:r>
              <a:rPr lang="fr-FR" sz="2800" dirty="0" smtClean="0"/>
              <a:t>Sans puissance de la </a:t>
            </a:r>
            <a:r>
              <a:rPr lang="fr-FR" sz="2800" dirty="0" err="1" smtClean="0"/>
              <a:t>midline</a:t>
            </a:r>
            <a:r>
              <a:rPr lang="fr-FR" sz="2800" dirty="0" smtClean="0"/>
              <a:t>, mauvaise organisation dans l’espace.</a:t>
            </a:r>
          </a:p>
          <a:p>
            <a:pPr eaLnBrk="1" hangingPunct="1">
              <a:defRPr/>
            </a:pPr>
            <a:r>
              <a:rPr lang="fr-FR" sz="2800" dirty="0" smtClean="0"/>
              <a:t>Fulcrum essentiel et central</a:t>
            </a:r>
          </a:p>
          <a:p>
            <a:pPr eaLnBrk="1" hangingPunct="1">
              <a:defRPr/>
            </a:pPr>
            <a:r>
              <a:rPr lang="fr-FR" sz="2800" dirty="0" err="1" smtClean="0"/>
              <a:t>Nucleaus</a:t>
            </a:r>
            <a:r>
              <a:rPr lang="fr-FR" sz="2800" dirty="0" smtClean="0"/>
              <a:t> </a:t>
            </a:r>
            <a:r>
              <a:rPr lang="fr-FR" sz="2800" dirty="0" err="1" smtClean="0"/>
              <a:t>pulposus</a:t>
            </a:r>
            <a:r>
              <a:rPr lang="fr-FR" sz="2800" dirty="0" smtClean="0"/>
              <a:t> disques </a:t>
            </a:r>
            <a:r>
              <a:rPr lang="fr-FR" sz="2800" dirty="0" err="1" smtClean="0"/>
              <a:t>intervertebraux</a:t>
            </a:r>
            <a:endParaRPr lang="fr-FR" sz="2800" dirty="0" smtClean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8CD7E-F0DE-4FC9-A01F-7689C060AA2A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Midlines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 err="1" smtClean="0"/>
              <a:t>Ethmoide</a:t>
            </a:r>
            <a:r>
              <a:rPr lang="fr-FR" sz="2800" dirty="0" smtClean="0"/>
              <a:t> vers le coccyx</a:t>
            </a:r>
          </a:p>
          <a:p>
            <a:pPr eaLnBrk="1" hangingPunct="1">
              <a:defRPr/>
            </a:pPr>
            <a:r>
              <a:rPr lang="fr-FR" sz="2800" dirty="0" smtClean="0"/>
              <a:t>Notocorde: part du corps du </a:t>
            </a:r>
            <a:r>
              <a:rPr lang="fr-FR" sz="2800" dirty="0" err="1" smtClean="0"/>
              <a:t>sphenoide</a:t>
            </a:r>
            <a:r>
              <a:rPr lang="fr-FR" sz="2800" dirty="0" smtClean="0"/>
              <a:t> en lien avec le 3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ventricule</a:t>
            </a:r>
          </a:p>
          <a:p>
            <a:pPr eaLnBrk="1" hangingPunct="1">
              <a:defRPr/>
            </a:pPr>
            <a:r>
              <a:rPr lang="fr-FR" sz="2800" dirty="0" err="1" smtClean="0"/>
              <a:t>Midline</a:t>
            </a:r>
            <a:r>
              <a:rPr lang="fr-FR" sz="2800" dirty="0" smtClean="0"/>
              <a:t> n’est pas une </a:t>
            </a:r>
            <a:r>
              <a:rPr lang="fr-FR" sz="2800" dirty="0" err="1" smtClean="0"/>
              <a:t>straucture</a:t>
            </a:r>
            <a:r>
              <a:rPr lang="fr-FR" sz="2800" dirty="0" smtClean="0"/>
              <a:t> anatomique, comme le fulcrum de Sutherland</a:t>
            </a:r>
          </a:p>
          <a:p>
            <a:pPr eaLnBrk="1" hangingPunct="1">
              <a:defRPr/>
            </a:pPr>
            <a:r>
              <a:rPr lang="fr-FR" sz="2800" dirty="0" smtClean="0"/>
              <a:t>La </a:t>
            </a:r>
            <a:r>
              <a:rPr lang="fr-FR" sz="2800" dirty="0" err="1" smtClean="0"/>
              <a:t>midline</a:t>
            </a:r>
            <a:r>
              <a:rPr lang="fr-FR" sz="2800" dirty="0" smtClean="0"/>
              <a:t> oriente, donne une forme, un fulcrum permettant l’équilibre des fluides autour, des membranes et des os.</a:t>
            </a:r>
          </a:p>
          <a:p>
            <a:pPr eaLnBrk="1" hangingPunct="1">
              <a:defRPr/>
            </a:pPr>
            <a:r>
              <a:rPr lang="fr-FR" sz="2800" dirty="0" smtClean="0"/>
              <a:t>C’est une réponse à l’</a:t>
            </a:r>
            <a:r>
              <a:rPr lang="fr-FR" sz="2800" dirty="0" err="1" smtClean="0"/>
              <a:t>informaton</a:t>
            </a:r>
            <a:r>
              <a:rPr lang="fr-FR" sz="2800" dirty="0" smtClean="0"/>
              <a:t> venant de l’intérieur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FC707-E897-4B9F-BC2F-3D5C48A21A2B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Ligne médiane</a:t>
            </a:r>
          </a:p>
          <a:p>
            <a:r>
              <a:rPr lang="fr-FR" dirty="0" smtClean="0"/>
              <a:t>Développement des perceptions</a:t>
            </a:r>
          </a:p>
          <a:p>
            <a:r>
              <a:rPr lang="fr-FR" dirty="0" smtClean="0"/>
              <a:t>La symétrie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FF5CB-D2B7-43BD-8B8C-2D3053C85228}" type="datetime1">
              <a:rPr lang="fr-FR" smtClean="0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8B2F0-8FF8-4BDC-A0EF-7372032E61F6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Bruno DUCOUX DO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C3E9A3-3194-45C3-8117-2B9C83A08022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839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0AE80C-13A3-4BA1-B984-1FB893ABEDCD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8397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Verticalité et horizontalité</a:t>
            </a:r>
          </a:p>
        </p:txBody>
      </p:sp>
      <p:pic>
        <p:nvPicPr>
          <p:cNvPr id="83974" name="Picture 3" descr="Bébé à 4 patt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2276475"/>
            <a:ext cx="2771775" cy="3097213"/>
          </a:xfr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Diaphragme thoracique</a:t>
            </a:r>
          </a:p>
          <a:p>
            <a:r>
              <a:rPr lang="fr-FR" dirty="0" smtClean="0"/>
              <a:t>4 diaphragmes</a:t>
            </a:r>
          </a:p>
          <a:p>
            <a:r>
              <a:rPr lang="fr-FR" dirty="0" smtClean="0"/>
              <a:t>Axe horizontal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FF5CB-D2B7-43BD-8B8C-2D3053C85228}" type="datetime1">
              <a:rPr lang="fr-FR" smtClean="0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8B2F0-8FF8-4BDC-A0EF-7372032E61F6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Bruno DUCOUX DO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Sens et vie fœtale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Echanges sensoriels pendant vie fœtale (J P Relier)</a:t>
            </a:r>
          </a:p>
          <a:p>
            <a:pPr>
              <a:defRPr/>
            </a:pPr>
            <a:r>
              <a:rPr lang="fr-FR" dirty="0" smtClean="0"/>
              <a:t>Odorat et gout à partir 7 </a:t>
            </a:r>
            <a:r>
              <a:rPr lang="fr-FR" dirty="0" err="1" smtClean="0"/>
              <a:t>ème</a:t>
            </a:r>
            <a:r>
              <a:rPr lang="fr-FR" dirty="0" smtClean="0"/>
              <a:t> semaine grossesse</a:t>
            </a:r>
          </a:p>
          <a:p>
            <a:pPr>
              <a:defRPr/>
            </a:pPr>
            <a:r>
              <a:rPr lang="fr-FR" dirty="0" smtClean="0"/>
              <a:t>Sens tactile: 9 </a:t>
            </a:r>
            <a:r>
              <a:rPr lang="fr-FR" dirty="0" err="1" smtClean="0"/>
              <a:t>ème</a:t>
            </a:r>
            <a:r>
              <a:rPr lang="fr-FR" dirty="0" smtClean="0"/>
              <a:t> semaine</a:t>
            </a:r>
          </a:p>
          <a:p>
            <a:pPr>
              <a:defRPr/>
            </a:pPr>
            <a:r>
              <a:rPr lang="fr-FR" dirty="0" smtClean="0"/>
              <a:t>Vestibule et oreille: 10 à 12 </a:t>
            </a:r>
            <a:r>
              <a:rPr lang="fr-FR" dirty="0" err="1" smtClean="0"/>
              <a:t>ème</a:t>
            </a:r>
            <a:r>
              <a:rPr lang="fr-FR" dirty="0" smtClean="0"/>
              <a:t> semaine</a:t>
            </a:r>
          </a:p>
          <a:p>
            <a:pPr>
              <a:defRPr/>
            </a:pPr>
            <a:r>
              <a:rPr lang="fr-FR" dirty="0" smtClean="0"/>
              <a:t>Conscience environnement dans phase de vie aqueuse/ environnement émotionnel avec mère</a:t>
            </a:r>
          </a:p>
          <a:p>
            <a:pPr>
              <a:defRPr/>
            </a:pPr>
            <a:r>
              <a:rPr lang="fr-FR" dirty="0" smtClean="0"/>
              <a:t>Naissance: phase adaptation aérienne olfactive, gustative, auditive et tactile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3005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8F4FAD-0288-48B7-B879-331E140EE4ED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3005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06C5CA-FB44-4886-BCA1-7AEE8C48A881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13005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</p:spTree>
    <p:extLst>
      <p:ext uri="{BB962C8B-B14F-4D97-AF65-F5344CB8AC3E}">
        <p14:creationId xmlns:p14="http://schemas.microsoft.com/office/powerpoint/2010/main" val="626174872"/>
      </p:ext>
    </p:extLst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42A677-E6C0-4FFD-AF5E-B390591EEE84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6384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9B2973-A0CE-45CA-8E2B-01FC55C3B094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16384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62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dirty="0" smtClean="0"/>
              <a:t>Influence du système sensoriel sur le développement cognitif</a:t>
            </a:r>
            <a:endParaRPr lang="fr-FR" sz="4000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Clé du développement moteur</a:t>
            </a:r>
            <a:endParaRPr lang="fr-FR" dirty="0"/>
          </a:p>
          <a:p>
            <a:pPr>
              <a:defRPr/>
            </a:pPr>
            <a:r>
              <a:rPr lang="fr-FR" dirty="0" smtClean="0"/>
              <a:t>Apporte des limites et des repères différent de ce qui est connu</a:t>
            </a:r>
            <a:endParaRPr lang="fr-FR" dirty="0"/>
          </a:p>
          <a:p>
            <a:pPr>
              <a:defRPr/>
            </a:pPr>
            <a:r>
              <a:rPr lang="fr-FR" dirty="0" smtClean="0"/>
              <a:t>Repères actifs par rapport à l’environnement</a:t>
            </a:r>
            <a:endParaRPr lang="fr-FR" dirty="0"/>
          </a:p>
          <a:p>
            <a:pPr>
              <a:defRPr/>
            </a:pPr>
            <a:r>
              <a:rPr lang="fr-FR" dirty="0" smtClean="0"/>
              <a:t>Les signaux venant des sens se transforment en signaux électriques pour le système nerveux central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279377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Human as a </a:t>
            </a:r>
            <a:r>
              <a:rPr lang="en-US"/>
              <a:t>complex</a:t>
            </a:r>
            <a:r>
              <a:rPr lang="fr-FR"/>
              <a:t> system</a:t>
            </a:r>
          </a:p>
        </p:txBody>
      </p:sp>
      <p:sp>
        <p:nvSpPr>
          <p:cNvPr id="88066" name="Espace réservé de la date 3"/>
          <p:cNvSpPr txBox="1"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EE39EF8-C6B9-4E71-8B23-EDCA836A3838}" type="datetime1">
              <a:rPr lang="fr-FR" sz="1200">
                <a:solidFill>
                  <a:srgbClr val="FFFF00"/>
                </a:solidFill>
                <a:latin typeface="Arial" charset="0"/>
              </a:rPr>
              <a:pPr/>
              <a:t>02/11/12</a:t>
            </a:fld>
            <a:endParaRPr lang="fr-FR" sz="1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8067" name="Espace réservé du pied de page 4"/>
          <p:cNvSpPr txBox="1">
            <a:spLocks noChangeArrowheads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fr-FR" sz="1200">
                <a:solidFill>
                  <a:srgbClr val="FFFF00"/>
                </a:solidFill>
                <a:latin typeface="Arial" charset="0"/>
              </a:rPr>
              <a:t>Bruno DUCOUX DO</a:t>
            </a:r>
          </a:p>
        </p:txBody>
      </p:sp>
      <p:sp>
        <p:nvSpPr>
          <p:cNvPr id="5" name="Espace réservé du numéro de diapositive 5"/>
          <p:cNvSpPr txBox="1"/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16ED45-EAA5-4C81-A21C-7EBB44B2FBCA}" type="slidenum">
              <a:rPr ker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fr-FR" sz="12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8069" name="Ellipse 6"/>
          <p:cNvSpPr>
            <a:spLocks noChangeArrowheads="1"/>
          </p:cNvSpPr>
          <p:nvPr/>
        </p:nvSpPr>
        <p:spPr bwMode="auto">
          <a:xfrm>
            <a:off x="357188" y="2428875"/>
            <a:ext cx="4143375" cy="2000250"/>
          </a:xfrm>
          <a:custGeom>
            <a:avLst/>
            <a:gdLst>
              <a:gd name="T0" fmla="*/ 2071688 w 4143375"/>
              <a:gd name="T1" fmla="*/ 0 h 2000250"/>
              <a:gd name="T2" fmla="*/ 4143375 w 4143375"/>
              <a:gd name="T3" fmla="*/ 1000125 h 2000250"/>
              <a:gd name="T4" fmla="*/ 2071688 w 4143375"/>
              <a:gd name="T5" fmla="*/ 2000250 h 2000250"/>
              <a:gd name="T6" fmla="*/ 0 w 4143375"/>
              <a:gd name="T7" fmla="*/ 1000125 h 2000250"/>
              <a:gd name="T8" fmla="*/ 606784 w 4143375"/>
              <a:gd name="T9" fmla="*/ 292930 h 2000250"/>
              <a:gd name="T10" fmla="*/ 606784 w 4143375"/>
              <a:gd name="T11" fmla="*/ 1707320 h 2000250"/>
              <a:gd name="T12" fmla="*/ 3536591 w 4143375"/>
              <a:gd name="T13" fmla="*/ 1707320 h 2000250"/>
              <a:gd name="T14" fmla="*/ 3536591 w 4143375"/>
              <a:gd name="T15" fmla="*/ 292930 h 200025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06784 w 4143375"/>
              <a:gd name="T25" fmla="*/ 292930 h 2000250"/>
              <a:gd name="T26" fmla="*/ 3536591 w 4143375"/>
              <a:gd name="T27" fmla="*/ 1707320 h 2000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43375" h="2000250">
                <a:moveTo>
                  <a:pt x="0" y="1000125"/>
                </a:moveTo>
                <a:lnTo>
                  <a:pt x="0" y="1000125"/>
                </a:lnTo>
                <a:cubicBezTo>
                  <a:pt x="2" y="447771"/>
                  <a:pt x="927527" y="1"/>
                  <a:pt x="2071687" y="2"/>
                </a:cubicBezTo>
                <a:cubicBezTo>
                  <a:pt x="2071687" y="2"/>
                  <a:pt x="2071688" y="2"/>
                  <a:pt x="2071688" y="2"/>
                </a:cubicBezTo>
                <a:cubicBezTo>
                  <a:pt x="3215849" y="2"/>
                  <a:pt x="4143375" y="447773"/>
                  <a:pt x="4143375" y="1000127"/>
                </a:cubicBezTo>
                <a:cubicBezTo>
                  <a:pt x="4143375" y="1000128"/>
                  <a:pt x="4143374" y="1000129"/>
                  <a:pt x="4143374" y="1000130"/>
                </a:cubicBezTo>
                <a:lnTo>
                  <a:pt x="4143375" y="1000131"/>
                </a:lnTo>
                <a:cubicBezTo>
                  <a:pt x="4143375" y="1552484"/>
                  <a:pt x="3215849" y="2000256"/>
                  <a:pt x="2071688" y="2000256"/>
                </a:cubicBezTo>
                <a:cubicBezTo>
                  <a:pt x="2071687" y="2000256"/>
                  <a:pt x="2071687" y="2000255"/>
                  <a:pt x="2071687" y="2000255"/>
                </a:cubicBezTo>
                <a:cubicBezTo>
                  <a:pt x="927526" y="2000255"/>
                  <a:pt x="1" y="1552484"/>
                  <a:pt x="1" y="1000131"/>
                </a:cubicBezTo>
                <a:cubicBezTo>
                  <a:pt x="0" y="1000130"/>
                  <a:pt x="1" y="1000129"/>
                  <a:pt x="1" y="1000129"/>
                </a:cubicBezTo>
                <a:close/>
              </a:path>
            </a:pathLst>
          </a:custGeom>
          <a:solidFill>
            <a:srgbClr val="0099CC">
              <a:alpha val="79999"/>
            </a:srgbClr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Patient</a:t>
            </a:r>
          </a:p>
        </p:txBody>
      </p:sp>
      <p:sp>
        <p:nvSpPr>
          <p:cNvPr id="88070" name="Ellipse 7"/>
          <p:cNvSpPr>
            <a:spLocks noChangeArrowheads="1"/>
          </p:cNvSpPr>
          <p:nvPr/>
        </p:nvSpPr>
        <p:spPr bwMode="auto">
          <a:xfrm>
            <a:off x="4000500" y="2357438"/>
            <a:ext cx="4357688" cy="2071687"/>
          </a:xfrm>
          <a:custGeom>
            <a:avLst/>
            <a:gdLst>
              <a:gd name="T0" fmla="*/ 2178846 w 4357692"/>
              <a:gd name="T1" fmla="*/ 0 h 2071682"/>
              <a:gd name="T2" fmla="*/ 4357692 w 4357692"/>
              <a:gd name="T3" fmla="*/ 1035841 h 2071682"/>
              <a:gd name="T4" fmla="*/ 2178846 w 4357692"/>
              <a:gd name="T5" fmla="*/ 2071682 h 2071682"/>
              <a:gd name="T6" fmla="*/ 0 w 4357692"/>
              <a:gd name="T7" fmla="*/ 1035841 h 2071682"/>
              <a:gd name="T8" fmla="*/ 638170 w 4357692"/>
              <a:gd name="T9" fmla="*/ 303391 h 2071682"/>
              <a:gd name="T10" fmla="*/ 638170 w 4357692"/>
              <a:gd name="T11" fmla="*/ 1768291 h 2071682"/>
              <a:gd name="T12" fmla="*/ 3719522 w 4357692"/>
              <a:gd name="T13" fmla="*/ 1768291 h 2071682"/>
              <a:gd name="T14" fmla="*/ 3719522 w 4357692"/>
              <a:gd name="T15" fmla="*/ 303391 h 207168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38170 w 4357692"/>
              <a:gd name="T25" fmla="*/ 303391 h 2071682"/>
              <a:gd name="T26" fmla="*/ 3719522 w 4357692"/>
              <a:gd name="T27" fmla="*/ 1768291 h 20716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7692" h="2071682">
                <a:moveTo>
                  <a:pt x="0" y="1035841"/>
                </a:moveTo>
                <a:lnTo>
                  <a:pt x="0" y="1035841"/>
                </a:lnTo>
                <a:cubicBezTo>
                  <a:pt x="3" y="463762"/>
                  <a:pt x="975505" y="2"/>
                  <a:pt x="2178846" y="3"/>
                </a:cubicBezTo>
                <a:cubicBezTo>
                  <a:pt x="2178846" y="3"/>
                  <a:pt x="2178847" y="3"/>
                  <a:pt x="2178847" y="3"/>
                </a:cubicBezTo>
                <a:cubicBezTo>
                  <a:pt x="3382191" y="3"/>
                  <a:pt x="4357693" y="463764"/>
                  <a:pt x="4357693" y="1035844"/>
                </a:cubicBezTo>
                <a:cubicBezTo>
                  <a:pt x="4357693" y="1035845"/>
                  <a:pt x="4357692" y="1035846"/>
                  <a:pt x="4357692" y="1035847"/>
                </a:cubicBezTo>
                <a:lnTo>
                  <a:pt x="4357693" y="1035848"/>
                </a:lnTo>
                <a:cubicBezTo>
                  <a:pt x="4357693" y="1607927"/>
                  <a:pt x="3382190" y="2071689"/>
                  <a:pt x="2178847" y="2071689"/>
                </a:cubicBezTo>
                <a:cubicBezTo>
                  <a:pt x="2178846" y="2071689"/>
                  <a:pt x="2178846" y="2071688"/>
                  <a:pt x="2178846" y="2071688"/>
                </a:cubicBezTo>
                <a:cubicBezTo>
                  <a:pt x="975502" y="2071688"/>
                  <a:pt x="1" y="1607927"/>
                  <a:pt x="1" y="1035848"/>
                </a:cubicBezTo>
                <a:cubicBezTo>
                  <a:pt x="0" y="1035847"/>
                  <a:pt x="1" y="1035846"/>
                  <a:pt x="1" y="1035845"/>
                </a:cubicBezTo>
                <a:close/>
              </a:path>
            </a:pathLst>
          </a:custGeom>
          <a:solidFill>
            <a:srgbClr val="0099CC">
              <a:alpha val="72940"/>
            </a:srgbClr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Thérapeut</a:t>
            </a:r>
          </a:p>
        </p:txBody>
      </p:sp>
      <p:sp>
        <p:nvSpPr>
          <p:cNvPr id="88071" name="ZoneTexte 9"/>
          <p:cNvSpPr txBox="1">
            <a:spLocks noChangeArrowheads="1"/>
          </p:cNvSpPr>
          <p:nvPr/>
        </p:nvSpPr>
        <p:spPr bwMode="auto">
          <a:xfrm>
            <a:off x="3357563" y="3214688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fr-FR">
                <a:solidFill>
                  <a:srgbClr val="FFFF00"/>
                </a:solidFill>
                <a:latin typeface="Constantia" pitchFamily="18" charset="0"/>
              </a:rPr>
              <a:t>Interface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Constantia" pitchFamily="18" charset="0"/>
              </a:rPr>
              <a:t>Interaction</a:t>
            </a:r>
          </a:p>
        </p:txBody>
      </p:sp>
      <p:sp>
        <p:nvSpPr>
          <p:cNvPr id="88072" name="Ellipse 8"/>
          <p:cNvSpPr>
            <a:spLocks noChangeArrowheads="1"/>
          </p:cNvSpPr>
          <p:nvPr/>
        </p:nvSpPr>
        <p:spPr bwMode="auto">
          <a:xfrm>
            <a:off x="2214563" y="1357313"/>
            <a:ext cx="3857625" cy="1928812"/>
          </a:xfrm>
          <a:custGeom>
            <a:avLst/>
            <a:gdLst>
              <a:gd name="T0" fmla="*/ 1928813 w 3857625"/>
              <a:gd name="T1" fmla="*/ 0 h 1928807"/>
              <a:gd name="T2" fmla="*/ 3857625 w 3857625"/>
              <a:gd name="T3" fmla="*/ 964404 h 1928807"/>
              <a:gd name="T4" fmla="*/ 1928813 w 3857625"/>
              <a:gd name="T5" fmla="*/ 1928807 h 1928807"/>
              <a:gd name="T6" fmla="*/ 0 w 3857625"/>
              <a:gd name="T7" fmla="*/ 964404 h 1928807"/>
              <a:gd name="T8" fmla="*/ 564936 w 3857625"/>
              <a:gd name="T9" fmla="*/ 282467 h 1928807"/>
              <a:gd name="T10" fmla="*/ 564936 w 3857625"/>
              <a:gd name="T11" fmla="*/ 1646340 h 1928807"/>
              <a:gd name="T12" fmla="*/ 3292689 w 3857625"/>
              <a:gd name="T13" fmla="*/ 1646340 h 1928807"/>
              <a:gd name="T14" fmla="*/ 3292689 w 3857625"/>
              <a:gd name="T15" fmla="*/ 282467 h 1928807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564936 w 3857625"/>
              <a:gd name="T25" fmla="*/ 282467 h 1928807"/>
              <a:gd name="T26" fmla="*/ 3292689 w 3857625"/>
              <a:gd name="T27" fmla="*/ 1646340 h 19288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57625" h="1928807">
                <a:moveTo>
                  <a:pt x="0" y="964404"/>
                </a:moveTo>
                <a:lnTo>
                  <a:pt x="0" y="964404"/>
                </a:lnTo>
                <a:cubicBezTo>
                  <a:pt x="2" y="431779"/>
                  <a:pt x="863560" y="1"/>
                  <a:pt x="1928813" y="2"/>
                </a:cubicBezTo>
                <a:cubicBezTo>
                  <a:pt x="1928813" y="2"/>
                  <a:pt x="1928814" y="2"/>
                  <a:pt x="1928814" y="2"/>
                </a:cubicBezTo>
                <a:cubicBezTo>
                  <a:pt x="2994068" y="2"/>
                  <a:pt x="3857627" y="431780"/>
                  <a:pt x="3857627" y="964406"/>
                </a:cubicBezTo>
                <a:cubicBezTo>
                  <a:pt x="3857627" y="964406"/>
                  <a:pt x="3857626" y="964407"/>
                  <a:pt x="3857626" y="964408"/>
                </a:cubicBezTo>
                <a:lnTo>
                  <a:pt x="3857627" y="964409"/>
                </a:lnTo>
                <a:cubicBezTo>
                  <a:pt x="3857627" y="1497034"/>
                  <a:pt x="2994068" y="1928813"/>
                  <a:pt x="1928814" y="1928813"/>
                </a:cubicBezTo>
                <a:cubicBezTo>
                  <a:pt x="1928813" y="1928813"/>
                  <a:pt x="1928813" y="1928812"/>
                  <a:pt x="1928813" y="1928812"/>
                </a:cubicBezTo>
                <a:cubicBezTo>
                  <a:pt x="863559" y="1928812"/>
                  <a:pt x="1" y="1497034"/>
                  <a:pt x="1" y="964409"/>
                </a:cubicBezTo>
                <a:cubicBezTo>
                  <a:pt x="0" y="964408"/>
                  <a:pt x="1" y="964407"/>
                  <a:pt x="1" y="964407"/>
                </a:cubicBezTo>
                <a:close/>
              </a:path>
            </a:pathLst>
          </a:custGeom>
          <a:solidFill>
            <a:srgbClr val="0099CC">
              <a:alpha val="50195"/>
            </a:srgbClr>
          </a:solidFill>
          <a:ln w="25402">
            <a:solidFill>
              <a:srgbClr val="006F95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>
                <a:solidFill>
                  <a:srgbClr val="FFFF00"/>
                </a:solidFill>
                <a:latin typeface="Garamond" pitchFamily="18" charset="0"/>
              </a:rPr>
              <a:t>Environnement</a:t>
            </a:r>
          </a:p>
        </p:txBody>
      </p:sp>
      <p:sp>
        <p:nvSpPr>
          <p:cNvPr id="88073" name="ZoneTexte 10"/>
          <p:cNvSpPr txBox="1">
            <a:spLocks noChangeArrowheads="1"/>
          </p:cNvSpPr>
          <p:nvPr/>
        </p:nvSpPr>
        <p:spPr bwMode="auto">
          <a:xfrm>
            <a:off x="2357438" y="4929188"/>
            <a:ext cx="479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fr-FR">
                <a:solidFill>
                  <a:srgbClr val="FFFF00"/>
                </a:solidFill>
                <a:latin typeface="Constantia" pitchFamily="18" charset="0"/>
              </a:rPr>
              <a:t>Dynamic relationship of interconnection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Constantia" pitchFamily="18" charset="0"/>
              </a:rPr>
              <a:t>Presence – retroaction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Constantia" pitchFamily="18" charset="0"/>
              </a:rPr>
              <a:t>Awareness – non conscious</a:t>
            </a:r>
          </a:p>
          <a:p>
            <a:pPr algn="ctr"/>
            <a:r>
              <a:rPr lang="fr-FR">
                <a:solidFill>
                  <a:srgbClr val="FFFF00"/>
                </a:solidFill>
                <a:latin typeface="Constantia" pitchFamily="18" charset="0"/>
              </a:rPr>
              <a:t>Cybernetic mutidirection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3930251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5F8E9C-5E5E-420D-BAFE-65DE076948A6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3107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8E124E-41F1-4007-97AD-F5E684CDFF94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131076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419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Interactions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Odorat</a:t>
            </a:r>
            <a:endParaRPr lang="fr-FR" dirty="0"/>
          </a:p>
          <a:p>
            <a:pPr>
              <a:defRPr/>
            </a:pPr>
            <a:r>
              <a:rPr lang="fr-FR" dirty="0" smtClean="0"/>
              <a:t>Chaleur</a:t>
            </a:r>
            <a:endParaRPr lang="fr-FR" dirty="0"/>
          </a:p>
          <a:p>
            <a:pPr>
              <a:defRPr/>
            </a:pPr>
            <a:r>
              <a:rPr lang="fr-FR" dirty="0" smtClean="0"/>
              <a:t>Battements cardiaques</a:t>
            </a:r>
            <a:endParaRPr lang="fr-FR" dirty="0"/>
          </a:p>
          <a:p>
            <a:pPr>
              <a:defRPr/>
            </a:pPr>
            <a:r>
              <a:rPr lang="fr-FR" dirty="0" smtClean="0"/>
              <a:t>Toucher</a:t>
            </a:r>
            <a:endParaRPr lang="fr-FR" dirty="0"/>
          </a:p>
          <a:p>
            <a:pPr>
              <a:defRPr/>
            </a:pPr>
            <a:r>
              <a:rPr lang="fr-FR" dirty="0" smtClean="0"/>
              <a:t>Intonation de la voix</a:t>
            </a:r>
            <a:endParaRPr lang="fr-FR" dirty="0"/>
          </a:p>
          <a:p>
            <a:pPr>
              <a:defRPr/>
            </a:pPr>
            <a:r>
              <a:rPr lang="fr-FR" dirty="0" smtClean="0"/>
              <a:t>Gout du lait</a:t>
            </a:r>
            <a:endParaRPr lang="fr-FR" dirty="0"/>
          </a:p>
          <a:p>
            <a:pPr>
              <a:defRPr/>
            </a:pPr>
            <a:r>
              <a:rPr lang="fr-FR" dirty="0" smtClean="0"/>
              <a:t>Rythme respiratoire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083801"/>
      </p:ext>
    </p:extLst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9E7759-E182-49A2-AEA7-384247604D00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3209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03B7DE-208A-455A-9A5C-7A9F644C3CAD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13210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36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Vibrations </a:t>
            </a:r>
            <a:r>
              <a:rPr lang="fr-FR" dirty="0" smtClean="0"/>
              <a:t>et sensorialité</a:t>
            </a:r>
            <a:endParaRPr lang="fr-FR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Système vestibulaire, auditif et oreilles</a:t>
            </a:r>
            <a:endParaRPr lang="fr-FR" dirty="0"/>
          </a:p>
          <a:p>
            <a:pPr>
              <a:defRPr/>
            </a:pPr>
            <a:r>
              <a:rPr lang="fr-FR" dirty="0" smtClean="0"/>
              <a:t>Système visuel et les yeux</a:t>
            </a:r>
            <a:endParaRPr lang="fr-FR" dirty="0"/>
          </a:p>
          <a:p>
            <a:pPr>
              <a:defRPr/>
            </a:pPr>
            <a:r>
              <a:rPr lang="fr-FR" dirty="0" smtClean="0"/>
              <a:t>Système somatique sensoriel et éléments </a:t>
            </a:r>
            <a:r>
              <a:rPr lang="fr-FR" dirty="0" err="1" smtClean="0"/>
              <a:t>musculo</a:t>
            </a:r>
            <a:r>
              <a:rPr lang="fr-FR" dirty="0" smtClean="0"/>
              <a:t> squelettiques</a:t>
            </a:r>
            <a:endParaRPr lang="fr-FR" dirty="0"/>
          </a:p>
          <a:p>
            <a:pPr>
              <a:defRPr/>
            </a:pPr>
            <a:r>
              <a:rPr lang="fr-FR" dirty="0"/>
              <a:t>Vibrations </a:t>
            </a:r>
            <a:r>
              <a:rPr lang="fr-FR" dirty="0" smtClean="0"/>
              <a:t>transformées en signaux électriques et chimiques pour le cerveau </a:t>
            </a:r>
            <a:endParaRPr lang="fr-FR" dirty="0"/>
          </a:p>
          <a:p>
            <a:pPr>
              <a:buFont typeface="Wingdings" pitchFamily="2" charset="2"/>
              <a:buNone/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780280"/>
      </p:ext>
    </p:extLst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264CFD-00ED-4CD0-A270-EA5EA1CA1494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3312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484D8A-0BDE-4507-B2EB-9B078C2E55C4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13312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Coordination </a:t>
            </a:r>
            <a:r>
              <a:rPr lang="fr-FR" dirty="0" smtClean="0"/>
              <a:t>sensorielle</a:t>
            </a:r>
            <a:endParaRPr lang="fr-FR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Moelle épinière</a:t>
            </a:r>
            <a:endParaRPr lang="fr-FR" dirty="0"/>
          </a:p>
          <a:p>
            <a:pPr>
              <a:defRPr/>
            </a:pPr>
            <a:r>
              <a:rPr lang="fr-FR" dirty="0" smtClean="0"/>
              <a:t>Tronc cérébral</a:t>
            </a:r>
            <a:endParaRPr lang="fr-FR" dirty="0"/>
          </a:p>
          <a:p>
            <a:pPr>
              <a:defRPr/>
            </a:pPr>
            <a:r>
              <a:rPr lang="fr-FR" dirty="0"/>
              <a:t>Cortex </a:t>
            </a:r>
          </a:p>
          <a:p>
            <a:pPr>
              <a:defRPr/>
            </a:pPr>
            <a:r>
              <a:rPr lang="fr-FR" dirty="0" smtClean="0"/>
              <a:t>Aires d’intégration du cortex pariétal postérieur</a:t>
            </a:r>
            <a:endParaRPr lang="fr-FR" dirty="0"/>
          </a:p>
          <a:p>
            <a:pPr>
              <a:defRPr/>
            </a:pPr>
            <a:r>
              <a:rPr lang="fr-FR" dirty="0" smtClean="0"/>
              <a:t>Système périphérique sensoriel: effets internes d’une information externe</a:t>
            </a:r>
            <a:endParaRPr lang="fr-FR" dirty="0"/>
          </a:p>
          <a:p>
            <a:pPr>
              <a:defRPr/>
            </a:pPr>
            <a:r>
              <a:rPr lang="fr-FR" dirty="0" smtClean="0"/>
              <a:t>Mise en place d’un système de compensation et de plasticité cérébrale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341020"/>
      </p:ext>
    </p:extLst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2B51CB-2A0B-4CD1-AD88-FEAE2F27AAAB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341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9242D6-C07F-4997-80E1-17333DFA9C2F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134148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455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Etre présent</a:t>
            </a:r>
            <a:endParaRPr lang="fr-FR" dirty="0"/>
          </a:p>
        </p:txBody>
      </p:sp>
      <p:pic>
        <p:nvPicPr>
          <p:cNvPr id="134150" name="Picture 3" descr="Bruno Ducoux Juliol 2005 07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41745083"/>
      </p:ext>
    </p:extLst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B5DFCC-8530-40B9-95F5-10EA46DFD8CB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35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5EA2D4-83C1-4DBE-BDBD-38C5668116E6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13517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80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Pratique</a:t>
            </a:r>
            <a:endParaRPr lang="fr-FR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Approche sensorielle globale</a:t>
            </a:r>
          </a:p>
          <a:p>
            <a:pPr>
              <a:defRPr/>
            </a:pPr>
            <a:r>
              <a:rPr lang="fr-FR" dirty="0" smtClean="0"/>
              <a:t>Différentes perceptions</a:t>
            </a:r>
            <a:endParaRPr lang="fr-FR" dirty="0"/>
          </a:p>
          <a:p>
            <a:pPr>
              <a:defRPr/>
            </a:pPr>
            <a:r>
              <a:rPr lang="fr-FR" dirty="0" smtClean="0"/>
              <a:t>Ecoute de soi et de l’autre</a:t>
            </a:r>
            <a:endParaRPr lang="fr-FR" dirty="0"/>
          </a:p>
          <a:p>
            <a:pPr>
              <a:defRPr/>
            </a:pPr>
            <a:r>
              <a:rPr lang="fr-FR" dirty="0" smtClean="0"/>
              <a:t>Le modèle </a:t>
            </a:r>
            <a:r>
              <a:rPr lang="fr-FR" dirty="0" smtClean="0"/>
              <a:t>vibratoire</a:t>
            </a:r>
          </a:p>
          <a:p>
            <a:r>
              <a:rPr lang="fr-FR" dirty="0"/>
              <a:t>Quel niveau de perception est manifesté?</a:t>
            </a:r>
          </a:p>
          <a:p>
            <a:r>
              <a:rPr lang="fr-FR" dirty="0"/>
              <a:t>Biomécanique, psycho émotionnel, métabolique</a:t>
            </a:r>
          </a:p>
          <a:p>
            <a:r>
              <a:rPr lang="fr-FR" dirty="0"/>
              <a:t>Mémoires tissulaires?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815053"/>
      </p:ext>
    </p:extLst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2800" dirty="0" smtClean="0"/>
              <a:t>Interactions et expériences prénatales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Odorat</a:t>
            </a:r>
          </a:p>
          <a:p>
            <a:pPr eaLnBrk="1" hangingPunct="1">
              <a:defRPr/>
            </a:pPr>
            <a:r>
              <a:rPr lang="fr-FR" dirty="0" smtClean="0"/>
              <a:t>Gout liquide amniotique</a:t>
            </a:r>
          </a:p>
          <a:p>
            <a:pPr eaLnBrk="1" hangingPunct="1">
              <a:defRPr/>
            </a:pPr>
            <a:r>
              <a:rPr lang="fr-FR" dirty="0" smtClean="0"/>
              <a:t>Chaleur</a:t>
            </a:r>
          </a:p>
          <a:p>
            <a:pPr eaLnBrk="1" hangingPunct="1">
              <a:defRPr/>
            </a:pPr>
            <a:r>
              <a:rPr lang="fr-FR" dirty="0" smtClean="0"/>
              <a:t>Battements de </a:t>
            </a:r>
            <a:r>
              <a:rPr lang="fr-FR" dirty="0" err="1" smtClean="0"/>
              <a:t>coeur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Toucher</a:t>
            </a:r>
          </a:p>
          <a:p>
            <a:pPr eaLnBrk="1" hangingPunct="1">
              <a:defRPr/>
            </a:pPr>
            <a:r>
              <a:rPr lang="fr-FR" dirty="0" smtClean="0"/>
              <a:t>Intonation de la voix</a:t>
            </a:r>
          </a:p>
          <a:p>
            <a:pPr eaLnBrk="1" hangingPunct="1">
              <a:defRPr/>
            </a:pPr>
            <a:r>
              <a:rPr lang="fr-FR" dirty="0" smtClean="0"/>
              <a:t>Rythme respiratoire</a:t>
            </a:r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32770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3167717-ABFE-4BB7-A79E-7924BDD7CA3E}" type="datetime1">
              <a:rPr lang="fr-FR"/>
              <a:pPr/>
              <a:t>02/11/12</a:t>
            </a:fld>
            <a:endParaRPr lang="fr-FR"/>
          </a:p>
        </p:txBody>
      </p:sp>
      <p:sp>
        <p:nvSpPr>
          <p:cNvPr id="327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AB0D95-60C3-45B5-9ED8-FC193F04A24C}" type="slidenum">
              <a:rPr lang="fr-FR"/>
              <a:pPr/>
              <a:t>45</a:t>
            </a:fld>
            <a:endParaRPr lang="fr-FR"/>
          </a:p>
        </p:txBody>
      </p:sp>
      <p:sp>
        <p:nvSpPr>
          <p:cNvPr id="3277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/>
              <a:t>Bruno DUCOUX DO</a:t>
            </a:r>
          </a:p>
        </p:txBody>
      </p:sp>
    </p:spTree>
    <p:extLst>
      <p:ext uri="{BB962C8B-B14F-4D97-AF65-F5344CB8AC3E}">
        <p14:creationId xmlns:p14="http://schemas.microsoft.com/office/powerpoint/2010/main" val="31219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5D1805-C4DD-4954-88DE-A508A1DF60FD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9523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8A006B-9C59-4C3A-9217-CD370644B91A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95236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Syndrome d’insécurité 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Des conflits culturels ou psychologiques non verbalisés peuvent faire le lit de dysménorrhées et stérilités</a:t>
            </a:r>
          </a:p>
          <a:p>
            <a:pPr eaLnBrk="1" hangingPunct="1">
              <a:defRPr/>
            </a:pPr>
            <a:r>
              <a:rPr lang="fr-FR" smtClean="0"/>
              <a:t>Pendant la grossesse: depression et troubles psychiques; troubles  végétatifs</a:t>
            </a:r>
          </a:p>
          <a:p>
            <a:pPr eaLnBrk="1" hangingPunct="1">
              <a:defRPr/>
            </a:pPr>
            <a:r>
              <a:rPr lang="fr-FR" smtClean="0"/>
              <a:t>Pendant l’accouchement: consequences  sur les bébés et les mamans:insecurité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smtClean="0"/>
              <a:t>Source: </a:t>
            </a:r>
            <a:r>
              <a:rPr lang="fr-FR" sz="2000" i="1" smtClean="0"/>
              <a:t>Pour en finir avec la peur d’accoucher</a:t>
            </a:r>
            <a:r>
              <a:rPr lang="fr-FR" sz="2000" smtClean="0"/>
              <a:t> Josette Fort in  les dossiers de l’obstétrique Octobre 2006</a:t>
            </a:r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D1D94F-BA39-4171-87EA-D05398CD1224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9625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034FD2-2A3B-47B6-95D5-EFD833C21EFD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9626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58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Autres naissances difficiles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Césarienne en urgence</a:t>
            </a:r>
          </a:p>
          <a:p>
            <a:pPr eaLnBrk="1" hangingPunct="1">
              <a:defRPr/>
            </a:pPr>
            <a:r>
              <a:rPr lang="fr-FR" smtClean="0"/>
              <a:t>Cordons</a:t>
            </a:r>
          </a:p>
          <a:p>
            <a:pPr eaLnBrk="1" hangingPunct="1">
              <a:defRPr/>
            </a:pPr>
            <a:r>
              <a:rPr lang="fr-FR" smtClean="0"/>
              <a:t>Instrumentation (forceps, ventouses, cuillers)</a:t>
            </a:r>
          </a:p>
          <a:p>
            <a:pPr eaLnBrk="1" hangingPunct="1">
              <a:defRPr/>
            </a:pPr>
            <a:r>
              <a:rPr lang="fr-FR" smtClean="0"/>
              <a:t>Expression utérine</a:t>
            </a:r>
          </a:p>
          <a:p>
            <a:pPr eaLnBrk="1" hangingPunct="1">
              <a:defRPr/>
            </a:pPr>
            <a:r>
              <a:rPr lang="fr-FR" smtClean="0"/>
              <a:t>Souffrance fœtales</a:t>
            </a:r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dirty="0" smtClean="0"/>
              <a:t>Back to </a:t>
            </a:r>
            <a:r>
              <a:rPr lang="fr-FR" sz="4000" dirty="0" err="1" smtClean="0"/>
              <a:t>sleep</a:t>
            </a:r>
            <a:r>
              <a:rPr lang="fr-FR" sz="4000" dirty="0" smtClean="0"/>
              <a:t> </a:t>
            </a:r>
            <a:r>
              <a:rPr lang="fr-FR" sz="4000" dirty="0" err="1" smtClean="0"/>
              <a:t>campaign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Syndrome de mort subite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Facteurs de risques: petit poids de naissance, prématurité, décubitus ventral, mère fumeuse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Pourquoi les bébés sur le ventre: à plat ventre, le pharynx est raccourci par rapport à la colonne cervicale; la base crânienne est plus comprimée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Motricité du système digestif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Drainage lymphatique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Motilité du diaphragme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Conséquences sur le développement psychomoteur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 smtClean="0"/>
              <a:t>Position de la tête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580DF88-50BD-460B-8705-B7017DB747C6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342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8BD610-0726-4CFA-AF41-4F1C9E582CE7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103428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Evénements facheux pré nataux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Grossesse indésirée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Conception forcée ou en lien avec drogue ou alcool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Avortement programmée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Toxicité ou mauvaise alimentation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Chirurgie fœtale ou amniotique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Accident pendant la grossesse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Decés d’un proche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Facteurs héréditaires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Stress ou harcèlement profesionnel; anxiété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/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 </a:t>
            </a:r>
            <a:r>
              <a:rPr lang="fr-FR" sz="2800" dirty="0" smtClean="0"/>
              <a:t>Viola </a:t>
            </a:r>
            <a:r>
              <a:rPr lang="fr-FR" sz="2800" dirty="0" err="1" smtClean="0"/>
              <a:t>Fryman</a:t>
            </a:r>
            <a:r>
              <a:rPr lang="fr-FR" sz="2800" dirty="0" smtClean="0"/>
              <a:t> </a:t>
            </a:r>
            <a:r>
              <a:rPr lang="fr-FR" sz="2800" dirty="0" smtClean="0"/>
              <a:t>DO</a:t>
            </a:r>
            <a:br>
              <a:rPr lang="fr-FR" sz="2800" dirty="0" smtClean="0"/>
            </a:br>
            <a:r>
              <a:rPr lang="fr-FR" sz="2800" dirty="0" smtClean="0"/>
              <a:t>L’ostéopathie dans le champ pédiatrique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</a:p>
        </p:txBody>
      </p:sp>
      <p:pic>
        <p:nvPicPr>
          <p:cNvPr id="8195" name="Picture 5" descr="Viola 1-7-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1268413"/>
            <a:ext cx="5349875" cy="4279900"/>
          </a:xfr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43063" y="5643563"/>
            <a:ext cx="607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« Movement is what we are not something we do » Emilie Conrad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96033E-0C37-4DE7-A579-44F94FA49125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44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8D558B-6DFE-4AB7-9576-180039F905AA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10445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Mauvaises conditions de naissance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Medicaments</a:t>
            </a:r>
          </a:p>
          <a:p>
            <a:pPr eaLnBrk="1" hangingPunct="1">
              <a:defRPr/>
            </a:pPr>
            <a:r>
              <a:rPr lang="fr-FR" smtClean="0"/>
              <a:t>Prematurité</a:t>
            </a:r>
          </a:p>
          <a:p>
            <a:pPr eaLnBrk="1" hangingPunct="1">
              <a:defRPr/>
            </a:pPr>
            <a:r>
              <a:rPr lang="fr-FR" smtClean="0"/>
              <a:t>Absence d’environnement familial</a:t>
            </a:r>
          </a:p>
          <a:p>
            <a:pPr eaLnBrk="1" hangingPunct="1">
              <a:defRPr/>
            </a:pPr>
            <a:r>
              <a:rPr lang="fr-FR" smtClean="0"/>
              <a:t>Intervantions médicales (forceps…)</a:t>
            </a:r>
          </a:p>
          <a:p>
            <a:pPr eaLnBrk="1" hangingPunct="1">
              <a:defRPr/>
            </a:pPr>
            <a:r>
              <a:rPr lang="fr-FR" smtClean="0"/>
              <a:t>Naissance trop rapide ou trop longue</a:t>
            </a:r>
          </a:p>
          <a:p>
            <a:pPr eaLnBrk="1" hangingPunct="1">
              <a:defRPr/>
            </a:pPr>
            <a:r>
              <a:rPr lang="fr-FR" smtClean="0"/>
              <a:t>Complications autour de la naissance</a:t>
            </a:r>
          </a:p>
          <a:p>
            <a:pPr eaLnBrk="1" hangingPunct="1">
              <a:defRPr/>
            </a:pPr>
            <a:r>
              <a:rPr lang="fr-FR" smtClean="0"/>
              <a:t>Manque de contact peau à peau</a:t>
            </a:r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B7DA168-2BDC-4383-A6D5-0BDC90EF71DC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547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70D366-0D99-4506-8CA3-4AC753EF1EDA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105476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Evénements contrariant les besoins des bébés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Trauma périnataux non résolus</a:t>
            </a:r>
          </a:p>
          <a:p>
            <a:pPr eaLnBrk="1" hangingPunct="1">
              <a:defRPr/>
            </a:pPr>
            <a:r>
              <a:rPr lang="fr-FR" dirty="0" smtClean="0"/>
              <a:t>Difficultés émotionnelles des parents</a:t>
            </a:r>
          </a:p>
          <a:p>
            <a:pPr eaLnBrk="1" hangingPunct="1">
              <a:defRPr/>
            </a:pPr>
            <a:r>
              <a:rPr lang="fr-FR" dirty="0" smtClean="0"/>
              <a:t>Mauvais environnement (violence, bruit, tabac, nourriture, câlins)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616576-AD72-405C-B141-17C692F04F48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649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7C2B72-BE51-44CE-86FC-CF768A2B4162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10650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Un traitement s’impose si: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Troubles pré et péri nataux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Naissance difficile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Troubles respiratoires ou digestifs (colique, regurgitation, asthme, bronchites)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Problème nerveux ou dermatologiques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Difficultés de comportement ou pleurs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Carence de prise de poids ou de taille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Troubles de l’attention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/>
              <a:t>Approche préventive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/>
          </a:p>
          <a:p>
            <a:pPr eaLnBrk="1" hangingPunct="1">
              <a:lnSpc>
                <a:spcPct val="90000"/>
              </a:lnSpc>
              <a:defRPr/>
            </a:pPr>
            <a:endParaRPr lang="fr-FR" sz="280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D362A3-2EB3-4618-8E56-36A1F423E029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752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8E862F-CBE5-4020-AAC4-0B38C0F19A29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10752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Relations non verbales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Les bébés sont des thérapeutes</a:t>
            </a:r>
          </a:p>
          <a:p>
            <a:pPr eaLnBrk="1" hangingPunct="1">
              <a:defRPr/>
            </a:pPr>
            <a:r>
              <a:rPr lang="fr-FR" smtClean="0"/>
              <a:t>Transfert et contre transfert pré verbal</a:t>
            </a:r>
          </a:p>
          <a:p>
            <a:pPr eaLnBrk="1" hangingPunct="1">
              <a:defRPr/>
            </a:pPr>
            <a:r>
              <a:rPr lang="fr-FR" smtClean="0"/>
              <a:t>Connection hemisphère droit à hémisphère droit</a:t>
            </a:r>
          </a:p>
          <a:p>
            <a:pPr eaLnBrk="1" hangingPunct="1">
              <a:defRPr/>
            </a:pPr>
            <a:r>
              <a:rPr lang="fr-FR" smtClean="0"/>
              <a:t>Empathie et non sympathie</a:t>
            </a:r>
          </a:p>
          <a:p>
            <a:pPr eaLnBrk="1" hangingPunct="1">
              <a:defRPr/>
            </a:pPr>
            <a:r>
              <a:rPr lang="fr-FR" smtClean="0"/>
              <a:t>Donner sans se mélanger</a:t>
            </a:r>
          </a:p>
          <a:p>
            <a:pPr eaLnBrk="1" hangingPunct="1">
              <a:defRPr/>
            </a:pPr>
            <a:r>
              <a:rPr lang="fr-FR" smtClean="0"/>
              <a:t>Laisser connecter notre enfant intérieur</a:t>
            </a:r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B4DCA7-18D2-4176-A5A5-CD3B6881A0D2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85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C994A2-CF94-47ED-81CF-0897C2105558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108548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Relations verbales avec les parents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smtClean="0"/>
              <a:t>Etre conscient de leurs sentiments</a:t>
            </a:r>
          </a:p>
          <a:p>
            <a:pPr eaLnBrk="1" hangingPunct="1">
              <a:defRPr/>
            </a:pPr>
            <a:r>
              <a:rPr lang="fr-FR" sz="2800" smtClean="0"/>
              <a:t>Guetter les signes préverbaux</a:t>
            </a:r>
          </a:p>
          <a:p>
            <a:pPr eaLnBrk="1" hangingPunct="1">
              <a:defRPr/>
            </a:pPr>
            <a:r>
              <a:rPr lang="fr-FR" sz="2800" smtClean="0"/>
              <a:t>Formuler des questions auxquelles ils puissent répondre</a:t>
            </a:r>
          </a:p>
          <a:p>
            <a:pPr eaLnBrk="1" hangingPunct="1">
              <a:defRPr/>
            </a:pPr>
            <a:r>
              <a:rPr lang="fr-FR" sz="2800" smtClean="0"/>
              <a:t>Ne pas les assaillir de nombreuses questions</a:t>
            </a:r>
          </a:p>
          <a:p>
            <a:pPr eaLnBrk="1" hangingPunct="1">
              <a:defRPr/>
            </a:pPr>
            <a:r>
              <a:rPr lang="fr-FR" sz="2800" smtClean="0"/>
              <a:t>Percevoir la façon adéquate d’être en lien avec le bébé</a:t>
            </a:r>
          </a:p>
          <a:p>
            <a:pPr eaLnBrk="1" hangingPunct="1">
              <a:defRPr/>
            </a:pPr>
            <a:r>
              <a:rPr lang="fr-FR" sz="2800" smtClean="0"/>
              <a:t>Le premier contact est souvent le seul autorisé </a:t>
            </a:r>
          </a:p>
          <a:p>
            <a:pPr eaLnBrk="1" hangingPunct="1">
              <a:defRPr/>
            </a:pPr>
            <a:r>
              <a:rPr lang="fr-FR" sz="2800" smtClean="0"/>
              <a:t>Savoir comment et quand finir le traitement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54A58D-0194-4A10-B83A-EEA7088F48B9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95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093E02-2D36-4475-8297-D49C84663A22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10957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Principes de l’examen </a:t>
            </a:r>
            <a:br>
              <a:rPr lang="fr-FR" dirty="0" smtClean="0"/>
            </a:br>
            <a:r>
              <a:rPr lang="fr-FR" dirty="0" smtClean="0"/>
              <a:t>du petit patient</a:t>
            </a:r>
            <a:endParaRPr lang="fr-FR" sz="3200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Mobilité et mouvement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 Fulcrum vibratoire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Symétrie autour de la ligne médiane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Equilibre des diaphragmes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Respiration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Réponse des tissus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Emotions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Processus de la naissance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398F2E-3794-4057-8318-16C51FCB4BA3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105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72D8B4-AB81-4598-9AB1-4FB13AF79D0E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110596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Examen à la naissance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 en DD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Abord par les pieds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Bassin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Ventre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Thorax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Membres supérieurs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Abord par la tête; charnière obstétricale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u="sng" dirty="0" smtClean="0"/>
              <a:t>Palpation en DV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Mobilité sacrée, iliaques; cervicales; rotations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 smtClean="0"/>
              <a:t>Palpation du crâne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85BC56-85E5-49FF-A0F7-5A0FB5C1C21D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1161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813ED2-F99D-4B22-898A-323DAF689975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11162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35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Principes de traitement ostéopathique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dirty="0" smtClean="0"/>
              <a:t>«</a:t>
            </a:r>
            <a:r>
              <a:rPr lang="fr-FR" sz="2000" dirty="0" smtClean="0"/>
              <a:t> La forme de changement la plus simple est le mouvement »Bateson</a:t>
            </a:r>
          </a:p>
          <a:p>
            <a:pPr eaLnBrk="1" hangingPunct="1">
              <a:defRPr/>
            </a:pPr>
            <a:r>
              <a:rPr lang="fr-FR" sz="2400" dirty="0" smtClean="0"/>
              <a:t>Écoute tissulaire et environnement parental</a:t>
            </a:r>
          </a:p>
          <a:p>
            <a:pPr eaLnBrk="1" hangingPunct="1">
              <a:defRPr/>
            </a:pPr>
            <a:r>
              <a:rPr lang="fr-FR" sz="2400" dirty="0" smtClean="0"/>
              <a:t>Équilibre des éléments membraneux et osseux</a:t>
            </a:r>
          </a:p>
          <a:p>
            <a:pPr eaLnBrk="1" hangingPunct="1">
              <a:defRPr/>
            </a:pPr>
            <a:r>
              <a:rPr lang="fr-FR" sz="2400" dirty="0" smtClean="0"/>
              <a:t>Techniques directes et non d’aggravation</a:t>
            </a:r>
          </a:p>
          <a:p>
            <a:pPr eaLnBrk="1" hangingPunct="1">
              <a:defRPr/>
            </a:pPr>
            <a:r>
              <a:rPr lang="fr-FR" sz="2400" dirty="0" smtClean="0"/>
              <a:t>Harmonisation des trois diaphragmes</a:t>
            </a:r>
          </a:p>
          <a:p>
            <a:pPr eaLnBrk="1" hangingPunct="1">
              <a:defRPr/>
            </a:pPr>
            <a:r>
              <a:rPr lang="fr-FR" sz="2400" dirty="0" smtClean="0"/>
              <a:t>Mobilisation </a:t>
            </a:r>
            <a:r>
              <a:rPr lang="fr-FR" sz="2400" dirty="0" err="1" smtClean="0"/>
              <a:t>fasciale</a:t>
            </a:r>
            <a:r>
              <a:rPr lang="fr-FR" sz="2400" dirty="0" smtClean="0"/>
              <a:t> viscérale globale</a:t>
            </a:r>
          </a:p>
          <a:p>
            <a:pPr eaLnBrk="1" hangingPunct="1">
              <a:defRPr/>
            </a:pPr>
            <a:r>
              <a:rPr lang="fr-FR" sz="2400" dirty="0" smtClean="0"/>
              <a:t>Traitement sur les bras (position de </a:t>
            </a:r>
            <a:r>
              <a:rPr lang="fr-FR" sz="2400" dirty="0" err="1" smtClean="0"/>
              <a:t>Brazzelton</a:t>
            </a:r>
            <a:r>
              <a:rPr lang="fr-FR" sz="2400" dirty="0" smtClean="0"/>
              <a:t>)</a:t>
            </a:r>
          </a:p>
          <a:p>
            <a:pPr eaLnBrk="1" hangingPunct="1">
              <a:defRPr/>
            </a:pPr>
            <a:r>
              <a:rPr lang="fr-FR" sz="2400" dirty="0" smtClean="0"/>
              <a:t>Techniques spécifiques si nécessaire (mécaniques, viscérales, crâniennes)</a:t>
            </a:r>
          </a:p>
          <a:p>
            <a:pPr eaLnBrk="1" hangingPunct="1">
              <a:defRPr/>
            </a:pPr>
            <a:endParaRPr lang="fr-FR" sz="24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Rechercher le neutre sur soi</a:t>
            </a:r>
          </a:p>
          <a:p>
            <a:r>
              <a:rPr lang="fr-FR" dirty="0" smtClean="0"/>
              <a:t>Rechercher le neutre à deux</a:t>
            </a:r>
          </a:p>
          <a:p>
            <a:r>
              <a:rPr lang="fr-FR" dirty="0" smtClean="0"/>
              <a:t>Rechercher le neutre à plusieurs</a:t>
            </a:r>
          </a:p>
          <a:p>
            <a:r>
              <a:rPr lang="fr-FR" dirty="0" smtClean="0"/>
              <a:t>Rechercher le neutre dans l’environnement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FF5CB-D2B7-43BD-8B8C-2D3053C85228}" type="datetime1">
              <a:rPr lang="fr-FR" smtClean="0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8B2F0-8FF8-4BDC-A0EF-7372032E61F6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Bruno DUCOUX DO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4C478C-1532-43E9-99C6-5EE003004853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B0B4F-8364-46BA-92A5-5AF8BBFCD8AD}" type="slidenum">
              <a:rPr lang="fr-FR"/>
              <a:pPr>
                <a:defRPr/>
              </a:pPr>
              <a:t>59</a:t>
            </a:fld>
            <a:endParaRPr lang="fr-F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Fulcrums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smtClean="0"/>
              <a:t>L’homéostasie se manifeste autour d’un point d’équilibre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smtClean="0"/>
              <a:t>Dans un système vivant, tous les paramètres sont en mouvement, le changement est la constante: exemple de la roue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smtClean="0"/>
              <a:t>Point apparemment immobile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smtClean="0"/>
              <a:t>Axe permettant la force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smtClean="0"/>
              <a:t>Point équilibre à déplacement automatique (Sutherland)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smtClean="0"/>
              <a:t>La présence du praticien est un fulcrum (Tricot)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Lionelle</a:t>
            </a:r>
            <a:r>
              <a:rPr lang="fr-FR" dirty="0" smtClean="0"/>
              <a:t> </a:t>
            </a:r>
            <a:r>
              <a:rPr lang="fr-FR" dirty="0" err="1" smtClean="0"/>
              <a:t>Issartel</a:t>
            </a:r>
            <a:r>
              <a:rPr lang="fr-FR" dirty="0" smtClean="0"/>
              <a:t> DO</a:t>
            </a:r>
            <a:br>
              <a:rPr lang="fr-FR" dirty="0" smtClean="0"/>
            </a:br>
            <a:r>
              <a:rPr lang="fr-FR" sz="3200" dirty="0" smtClean="0"/>
              <a:t>Pionnière de l’ostéopathie pour les enfants  </a:t>
            </a:r>
          </a:p>
        </p:txBody>
      </p:sp>
      <p:pic>
        <p:nvPicPr>
          <p:cNvPr id="9219" name="Picture 3" descr="Loizeleur, Issartel, manuela,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4375" y="1600200"/>
            <a:ext cx="5175250" cy="4530725"/>
          </a:xfrm>
          <a:noFill/>
        </p:spPr>
      </p:pic>
      <p:sp>
        <p:nvSpPr>
          <p:cNvPr id="922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76250"/>
          </a:xfrm>
          <a:noFill/>
        </p:spPr>
        <p:txBody>
          <a:bodyPr/>
          <a:lstStyle/>
          <a:p>
            <a:pPr algn="ctr"/>
            <a:fld id="{AB1024C4-98B3-4DE5-BB49-E0E932195948}" type="slidenum">
              <a:rPr lang="fr-FR" smtClean="0"/>
              <a:pPr algn="ctr"/>
              <a:t>6</a:t>
            </a:fld>
            <a:r>
              <a:rPr lang="fr-FR" smtClean="0"/>
              <a:t>Bruno DUCOUX DOMROF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00375" y="61436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KCOM 1992 Centenial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BD82AD-6BD2-42E1-9A0A-8EF0E78722FD}" type="datetime1">
              <a:rPr lang="fr-FR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3F088-737F-4158-98E5-34AF0A23FDB1}" type="slidenum">
              <a:rPr lang="fr-FR"/>
              <a:pPr>
                <a:defRPr/>
              </a:pPr>
              <a:t>60</a:t>
            </a:fld>
            <a:endParaRPr 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Fulcrum vibratoire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Perception, pas seulement anatomique, ayant la capacité d’amener à un point d’équilibre ouvrant de nouvelles portes</a:t>
            </a:r>
          </a:p>
          <a:p>
            <a:pPr eaLnBrk="1" hangingPunct="1">
              <a:defRPr/>
            </a:pPr>
            <a:r>
              <a:rPr lang="fr-FR" smtClean="0"/>
              <a:t>La puissance inhérente au système se développe à partir de ce fulcrum œil de l’ouragan(R.Becker)</a:t>
            </a:r>
          </a:p>
          <a:p>
            <a:pPr eaLnBrk="1" hangingPunct="1">
              <a:defRPr/>
            </a:pPr>
            <a:r>
              <a:rPr lang="fr-FR" smtClean="0"/>
              <a:t>Point de réceptivité optimale</a:t>
            </a:r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Axe vertical et ligne médiane</a:t>
            </a:r>
          </a:p>
          <a:p>
            <a:pPr>
              <a:defRPr/>
            </a:pPr>
            <a:r>
              <a:rPr lang="fr-FR" dirty="0" smtClean="0"/>
              <a:t>Axe horizontal et diaphragmes</a:t>
            </a:r>
          </a:p>
          <a:p>
            <a:pPr>
              <a:defRPr/>
            </a:pPr>
            <a:r>
              <a:rPr lang="fr-FR" dirty="0" smtClean="0"/>
              <a:t>Fulcrum vibratoire</a:t>
            </a:r>
          </a:p>
          <a:p>
            <a:pPr>
              <a:defRPr/>
            </a:pPr>
            <a:r>
              <a:rPr lang="fr-FR" dirty="0" smtClean="0"/>
              <a:t>Recherche du neutre</a:t>
            </a:r>
          </a:p>
          <a:p>
            <a:pPr>
              <a:defRPr/>
            </a:pPr>
            <a:r>
              <a:rPr lang="fr-FR" dirty="0" smtClean="0"/>
              <a:t>Etre présent: laisser faire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2595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E5FE31-41C2-4420-BBCB-80F1D184FC21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2595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80D701-62DB-4753-981D-2792D20C52F3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125958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54FEF4-69AE-495D-9A3A-AE92A3CD1B6F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2697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80C110-8D84-4345-B241-C999C25AADA5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12698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Gravitation et champs verticaux</a:t>
            </a:r>
          </a:p>
        </p:txBody>
      </p:sp>
      <p:pic>
        <p:nvPicPr>
          <p:cNvPr id="126982" name="Picture 3" descr="Traitt enfant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0988" y="1600200"/>
            <a:ext cx="6040437" cy="4525963"/>
          </a:xfrm>
          <a:noFill/>
        </p:spPr>
      </p:pic>
    </p:spTree>
  </p:cSld>
  <p:clrMapOvr>
    <a:masterClrMapping/>
  </p:clrMapOvr>
  <p:transition xmlns:p14="http://schemas.microsoft.com/office/powerpoint/2010/main"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13D55C-9615-47A9-8582-06E8117202DA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2800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EF7FEC-9B5F-48F1-A24D-79CC76B859CD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12800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Liens</a:t>
            </a:r>
          </a:p>
        </p:txBody>
      </p:sp>
      <p:pic>
        <p:nvPicPr>
          <p:cNvPr id="128006" name="Picture 3" descr="trait enfant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0988" y="1600200"/>
            <a:ext cx="6040437" cy="4525963"/>
          </a:xfrm>
          <a:noFill/>
        </p:spPr>
      </p:pic>
    </p:spTree>
  </p:cSld>
  <p:clrMapOvr>
    <a:masterClrMapping/>
  </p:clrMapOvr>
  <p:transition xmlns:p14="http://schemas.microsoft.com/office/powerpoint/2010/main"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56DD5B8-97D1-4C3E-BE63-B661EB58BB4A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658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E278C4-1666-4FD3-A238-49E2FB5C6581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165892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fr-FR" smtClean="0"/>
              <a:t>Feux Rouges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fr-FR" sz="2400" dirty="0" err="1" smtClean="0"/>
              <a:t>Angiogénése</a:t>
            </a:r>
            <a:r>
              <a:rPr lang="fr-FR" sz="2400" dirty="0" smtClean="0"/>
              <a:t> des vaisseaux viscéraux</a:t>
            </a:r>
          </a:p>
          <a:p>
            <a:pPr eaLnBrk="1" hangingPunct="1">
              <a:defRPr/>
            </a:pPr>
            <a:r>
              <a:rPr lang="fr-FR" sz="2400" dirty="0" smtClean="0"/>
              <a:t>Masse sanguine importante</a:t>
            </a:r>
          </a:p>
          <a:p>
            <a:pPr eaLnBrk="1" hangingPunct="1">
              <a:defRPr/>
            </a:pPr>
            <a:r>
              <a:rPr lang="fr-FR" sz="2400" dirty="0" smtClean="0"/>
              <a:t>Une pression mobilise et presse la masse sanguine vers le cœur</a:t>
            </a:r>
          </a:p>
          <a:p>
            <a:pPr eaLnBrk="1" hangingPunct="1">
              <a:defRPr/>
            </a:pPr>
            <a:r>
              <a:rPr lang="fr-FR" sz="2400" dirty="0" smtClean="0"/>
              <a:t>Modification de la barrière sans/LCR/cerveau</a:t>
            </a:r>
          </a:p>
          <a:p>
            <a:pPr eaLnBrk="1" hangingPunct="1">
              <a:defRPr/>
            </a:pPr>
            <a:r>
              <a:rPr lang="fr-FR" sz="2400" dirty="0" smtClean="0"/>
              <a:t>Adaptation néonatale insuffisante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dirty="0" smtClean="0"/>
              <a:t>                         </a:t>
            </a:r>
            <a:r>
              <a:rPr lang="fr-FR" sz="2000" dirty="0" err="1" smtClean="0"/>
              <a:t>R.Lalauze-Pol</a:t>
            </a:r>
            <a:r>
              <a:rPr lang="fr-FR" sz="2000" dirty="0" smtClean="0"/>
              <a:t> 2003</a:t>
            </a: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2B1042-0F80-4D05-8EA0-89FE5047090A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6691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C32A58-33C0-4BBF-9F52-44AB29DA7201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166916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096000" cy="137001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fr-FR" smtClean="0"/>
              <a:t>Feux oranges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fr-FR" sz="2400" dirty="0" smtClean="0"/>
              <a:t>Taille du foie</a:t>
            </a:r>
          </a:p>
          <a:p>
            <a:pPr eaLnBrk="1" hangingPunct="1">
              <a:defRPr/>
            </a:pPr>
            <a:r>
              <a:rPr lang="fr-FR" sz="2400" dirty="0" smtClean="0"/>
              <a:t>Techniques viscérales à préférer après la période néonatale</a:t>
            </a:r>
          </a:p>
          <a:p>
            <a:pPr eaLnBrk="1" hangingPunct="1">
              <a:defRPr/>
            </a:pPr>
            <a:r>
              <a:rPr lang="fr-FR" sz="2400" dirty="0" smtClean="0"/>
              <a:t>Travail de la charnière obstétricale et cervicale haute</a:t>
            </a:r>
          </a:p>
          <a:p>
            <a:pPr eaLnBrk="1" hangingPunct="1">
              <a:defRPr/>
            </a:pPr>
            <a:r>
              <a:rPr lang="fr-FR" sz="2400" dirty="0" smtClean="0"/>
              <a:t>Travail de la charnière tête en </a:t>
            </a:r>
            <a:r>
              <a:rPr lang="fr-FR" sz="2400" dirty="0" err="1" smtClean="0"/>
              <a:t>bas:Décoaptation</a:t>
            </a:r>
            <a:r>
              <a:rPr lang="fr-FR" sz="2400" dirty="0" smtClean="0"/>
              <a:t> et </a:t>
            </a:r>
            <a:r>
              <a:rPr lang="fr-FR" sz="2400" dirty="0" err="1" smtClean="0"/>
              <a:t>Relachement</a:t>
            </a:r>
            <a:endParaRPr lang="fr-FR" sz="2400" dirty="0" smtClean="0"/>
          </a:p>
          <a:p>
            <a:pPr eaLnBrk="1" hangingPunct="1">
              <a:defRPr/>
            </a:pPr>
            <a:r>
              <a:rPr lang="fr-FR" sz="2400" dirty="0" smtClean="0"/>
              <a:t>Adaptabilité du rythme </a:t>
            </a:r>
            <a:r>
              <a:rPr lang="fr-FR" sz="2400" dirty="0" err="1" smtClean="0"/>
              <a:t>cardique</a:t>
            </a:r>
            <a:endParaRPr lang="fr-F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dirty="0" smtClean="0"/>
              <a:t>                        </a:t>
            </a:r>
            <a:r>
              <a:rPr lang="fr-FR" sz="2000" dirty="0" smtClean="0"/>
              <a:t>voir</a:t>
            </a:r>
            <a:r>
              <a:rPr lang="fr-FR" dirty="0" smtClean="0"/>
              <a:t> </a:t>
            </a:r>
            <a:r>
              <a:rPr lang="fr-FR" sz="2400" dirty="0" err="1" smtClean="0"/>
              <a:t>R.Lalauze-Pol</a:t>
            </a:r>
            <a:r>
              <a:rPr lang="fr-FR" sz="2400" dirty="0" smtClean="0"/>
              <a:t> 2003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38A021-9B34-4371-9BDC-7E50AF27C402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6793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8C50C2-469E-435B-8D55-94C8A477D6D1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167940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Pratique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Traitement du bébé en entier</a:t>
            </a:r>
          </a:p>
          <a:p>
            <a:pPr eaLnBrk="1" hangingPunct="1">
              <a:defRPr/>
            </a:pPr>
            <a:r>
              <a:rPr lang="fr-FR" smtClean="0"/>
              <a:t>3 Diaphragmes</a:t>
            </a:r>
          </a:p>
          <a:p>
            <a:pPr eaLnBrk="1" hangingPunct="1">
              <a:defRPr/>
            </a:pPr>
            <a:r>
              <a:rPr lang="fr-FR" smtClean="0"/>
              <a:t>Compression sacrum/occiput</a:t>
            </a:r>
          </a:p>
          <a:p>
            <a:pPr eaLnBrk="1" hangingPunct="1">
              <a:defRPr/>
            </a:pPr>
            <a:r>
              <a:rPr lang="fr-FR" smtClean="0"/>
              <a:t>Modelage de la base cranienne</a:t>
            </a:r>
          </a:p>
          <a:p>
            <a:pPr eaLnBrk="1" hangingPunct="1">
              <a:defRPr/>
            </a:pPr>
            <a:r>
              <a:rPr lang="fr-FR" smtClean="0"/>
              <a:t>Synchronisation entre soi et l’espace</a:t>
            </a:r>
          </a:p>
          <a:p>
            <a:pPr eaLnBrk="1" hangingPunct="1">
              <a:defRPr/>
            </a:pPr>
            <a:r>
              <a:rPr lang="fr-FR" smtClean="0"/>
              <a:t>Désengagement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A951B8-25A3-4AB2-8D30-8F2F3AE40E40}" type="datetime1">
              <a:rPr lang="en-GB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1D76B-CE92-4855-976A-9B311D13F070}" type="slidenum">
              <a:rPr lang="fr-FR"/>
              <a:pPr>
                <a:defRPr/>
              </a:pPr>
              <a:t>67</a:t>
            </a:fld>
            <a:endParaRPr lang="fr-FR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Santé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Etincelle divine</a:t>
            </a:r>
          </a:p>
          <a:p>
            <a:pPr eaLnBrk="1" hangingPunct="1">
              <a:defRPr/>
            </a:pPr>
            <a:r>
              <a:rPr lang="fr-FR"/>
              <a:t>Eveil</a:t>
            </a:r>
          </a:p>
          <a:p>
            <a:pPr eaLnBrk="1" hangingPunct="1">
              <a:defRPr/>
            </a:pPr>
            <a:r>
              <a:rPr lang="fr-FR"/>
              <a:t>Connaissance et pas  seulement savoir</a:t>
            </a:r>
          </a:p>
          <a:p>
            <a:pPr eaLnBrk="1" hangingPunct="1">
              <a:defRPr/>
            </a:pPr>
            <a:r>
              <a:rPr lang="fr-FR"/>
              <a:t>Non séparabilité </a:t>
            </a:r>
            <a:r>
              <a:rPr lang="fr-FR" sz="2000"/>
              <a:t>Thich Nhat Hanh</a:t>
            </a:r>
            <a:endParaRPr lang="fr-FR"/>
          </a:p>
          <a:p>
            <a:pPr eaLnBrk="1" hangingPunct="1">
              <a:defRPr/>
            </a:pPr>
            <a:r>
              <a:rPr lang="fr-FR"/>
              <a:t>Bonheur</a:t>
            </a:r>
          </a:p>
          <a:p>
            <a:pPr eaLnBrk="1" hangingPunct="1">
              <a:defRPr/>
            </a:pPr>
            <a:r>
              <a:rPr lang="fr-FR"/>
              <a:t>Unité</a:t>
            </a:r>
          </a:p>
        </p:txBody>
      </p:sp>
    </p:spTree>
    <p:extLst>
      <p:ext uri="{BB962C8B-B14F-4D97-AF65-F5344CB8AC3E}">
        <p14:creationId xmlns:p14="http://schemas.microsoft.com/office/powerpoint/2010/main" val="1214981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65424E-D672-453E-9345-FDF3FE4B4155}" type="datetime1">
              <a:rPr lang="en-GB"/>
              <a:pPr>
                <a:defRPr/>
              </a:pPr>
              <a:t>02/11/12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Bruno DUCOUX DO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0EC93-370A-459C-9E03-0F0D8C9A9C2C}" type="slidenum">
              <a:rPr lang="fr-FR"/>
              <a:pPr>
                <a:defRPr/>
              </a:pPr>
              <a:t>68</a:t>
            </a:fld>
            <a:endParaRPr lang="fr-FR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Principes de la Santé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Symetrie</a:t>
            </a:r>
          </a:p>
          <a:p>
            <a:pPr eaLnBrk="1" hangingPunct="1">
              <a:defRPr/>
            </a:pPr>
            <a:r>
              <a:rPr lang="fr-FR"/>
              <a:t>Multidimensions</a:t>
            </a:r>
          </a:p>
          <a:p>
            <a:pPr eaLnBrk="1" hangingPunct="1">
              <a:defRPr/>
            </a:pPr>
            <a:r>
              <a:rPr lang="fr-FR"/>
              <a:t>Ecouter la santé puis l’accueillir </a:t>
            </a:r>
          </a:p>
          <a:p>
            <a:pPr eaLnBrk="1" hangingPunct="1">
              <a:defRPr/>
            </a:pPr>
            <a:r>
              <a:rPr lang="fr-FR"/>
              <a:t> La santé vient à nous quand nous sommes receptifs </a:t>
            </a:r>
            <a:r>
              <a:rPr lang="fr-FR" sz="1800"/>
              <a:t>Jim Jealous</a:t>
            </a:r>
          </a:p>
          <a:p>
            <a:pPr eaLnBrk="1" hangingPunct="1">
              <a:defRPr/>
            </a:pPr>
            <a:r>
              <a:rPr lang="fr-FR" sz="2400"/>
              <a:t> </a:t>
            </a:r>
            <a:r>
              <a:rPr lang="fr-FR"/>
              <a:t>Modèle vibratoire</a:t>
            </a:r>
            <a:r>
              <a:rPr lang="fr-FR" sz="1800"/>
              <a:t>Zachary Comeaux</a:t>
            </a:r>
            <a:endParaRPr lang="fr-FR"/>
          </a:p>
          <a:p>
            <a:pPr eaLnBrk="1" hangingPunct="1">
              <a:defRPr/>
            </a:pPr>
            <a:r>
              <a:rPr lang="fr-FR"/>
              <a:t>Théorie du tout</a:t>
            </a:r>
            <a:endParaRPr lang="fr-FR" sz="2400"/>
          </a:p>
          <a:p>
            <a:pPr eaLnBrk="1" hangingPunct="1">
              <a:defRPr/>
            </a:pPr>
            <a:endParaRPr lang="fr-FR" sz="2400"/>
          </a:p>
          <a:p>
            <a:pPr eaLnBrk="1" hangingPunct="1">
              <a:defRPr/>
            </a:pPr>
            <a:endParaRPr lang="fr-FR"/>
          </a:p>
          <a:p>
            <a:pPr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4762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79AFBA7-C88A-409C-BC27-39DFAC335179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6896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647912F-9288-4D4C-83CE-55DBCA8E5086}" type="slidenum">
              <a:rPr lang="fr-FR" smtClean="0"/>
              <a:pPr/>
              <a:t>69</a:t>
            </a:fld>
            <a:endParaRPr lang="fr-FR" smtClean="0"/>
          </a:p>
        </p:txBody>
      </p:sp>
      <p:sp>
        <p:nvSpPr>
          <p:cNvPr id="168964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9" name="Sous-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“I’d love to change the world, but I don’t know how to do, so I’ll leave it up to you.”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Ten years after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F09-7312-7546-8606-8BF359492A4A}" type="datetime1">
              <a:rPr lang="fr-FR" smtClean="0"/>
              <a:t>02/11/12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Bruno DUCOUX DO Emotional Integration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C099-9D2F-4FF6-9DD4-000601B8EE9E}" type="slidenum">
              <a:rPr lang="fr-FR"/>
              <a:pPr/>
              <a:t>7</a:t>
            </a:fld>
            <a:endParaRPr lang="fr-FR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In memoriam</a:t>
            </a:r>
            <a:br>
              <a:rPr lang="fr-FR" sz="2800" dirty="0" smtClean="0"/>
            </a:br>
            <a:r>
              <a:rPr lang="fr-FR" sz="2800" dirty="0" smtClean="0"/>
              <a:t>John </a:t>
            </a:r>
            <a:r>
              <a:rPr lang="fr-FR" sz="2800" dirty="0" err="1" smtClean="0"/>
              <a:t>Upledger</a:t>
            </a:r>
            <a:r>
              <a:rPr lang="fr-FR" sz="2800" dirty="0" smtClean="0"/>
              <a:t> 1932- 2012</a:t>
            </a:r>
            <a:endParaRPr lang="fr-FR" sz="2800" dirty="0"/>
          </a:p>
        </p:txBody>
      </p:sp>
      <p:pic>
        <p:nvPicPr>
          <p:cNvPr id="326660" name="Picture 4" descr="Upledger et Ducoux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628800"/>
            <a:ext cx="6523385" cy="414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4163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EF00C0-0C17-467C-8208-619D55B65814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6998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E3B4EC-76E6-420E-B874-1D2E2BDD5063}" type="slidenum">
              <a:rPr lang="fr-FR" smtClean="0"/>
              <a:pPr/>
              <a:t>70</a:t>
            </a:fld>
            <a:endParaRPr lang="fr-FR" smtClean="0"/>
          </a:p>
        </p:txBody>
      </p:sp>
      <p:sp>
        <p:nvSpPr>
          <p:cNvPr id="169988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Sources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14375"/>
            <a:ext cx="8229600" cy="5306913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dirty="0" err="1" smtClean="0"/>
              <a:t>Still</a:t>
            </a:r>
            <a:r>
              <a:rPr lang="fr-FR" sz="2000" dirty="0" smtClean="0"/>
              <a:t> A </a:t>
            </a:r>
            <a:r>
              <a:rPr lang="fr-FR" sz="2000" dirty="0" err="1" smtClean="0"/>
              <a:t>T</a:t>
            </a:r>
            <a:r>
              <a:rPr lang="fr-FR" sz="2000" dirty="0" smtClean="0"/>
              <a:t> 1892</a:t>
            </a:r>
            <a:r>
              <a:rPr lang="fr-FR" sz="2000" i="1" dirty="0" smtClean="0"/>
              <a:t>Philosophie et principes mécaniques de l’ostéopathie </a:t>
            </a:r>
            <a:r>
              <a:rPr lang="fr-FR" sz="2000" dirty="0" err="1" smtClean="0"/>
              <a:t>trad</a:t>
            </a:r>
            <a:r>
              <a:rPr lang="fr-FR" sz="2000" dirty="0" smtClean="0"/>
              <a:t> Sully 2009</a:t>
            </a:r>
          </a:p>
          <a:p>
            <a:pPr eaLnBrk="1" hangingPunct="1">
              <a:defRPr/>
            </a:pPr>
            <a:r>
              <a:rPr lang="fr-FR" sz="2000" dirty="0" smtClean="0"/>
              <a:t>Tricot P 2002 </a:t>
            </a:r>
            <a:r>
              <a:rPr lang="fr-FR" sz="2000" i="1" dirty="0" smtClean="0"/>
              <a:t>Approche </a:t>
            </a:r>
            <a:r>
              <a:rPr lang="fr-FR" sz="2000" i="1" dirty="0" smtClean="0"/>
              <a:t>tissulaire de </a:t>
            </a:r>
            <a:r>
              <a:rPr lang="fr-FR" sz="2000" i="1" dirty="0" smtClean="0"/>
              <a:t>l’ostéopathie</a:t>
            </a:r>
            <a:r>
              <a:rPr lang="fr-FR" sz="2000" dirty="0" smtClean="0"/>
              <a:t>  Sully Tome 1 et 2</a:t>
            </a:r>
            <a:endParaRPr lang="fr-FR" sz="2000" dirty="0" smtClean="0"/>
          </a:p>
          <a:p>
            <a:pPr eaLnBrk="1" hangingPunct="1">
              <a:defRPr/>
            </a:pPr>
            <a:r>
              <a:rPr lang="fr-FR" sz="2000" dirty="0" err="1" smtClean="0"/>
              <a:t>Oschman</a:t>
            </a:r>
            <a:r>
              <a:rPr lang="fr-FR" sz="2000" dirty="0" smtClean="0"/>
              <a:t> J2000  </a:t>
            </a:r>
            <a:r>
              <a:rPr lang="fr-FR" sz="2000" i="1" dirty="0" err="1" smtClean="0"/>
              <a:t>Energy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medecine</a:t>
            </a:r>
            <a:r>
              <a:rPr lang="fr-FR" sz="2000" dirty="0" smtClean="0"/>
              <a:t> </a:t>
            </a:r>
            <a:r>
              <a:rPr lang="fr-FR" sz="2000" dirty="0" smtClean="0"/>
              <a:t> </a:t>
            </a:r>
            <a:r>
              <a:rPr lang="fr-FR" sz="2000" dirty="0" smtClean="0"/>
              <a:t>Elsevier </a:t>
            </a:r>
          </a:p>
          <a:p>
            <a:pPr eaLnBrk="1" hangingPunct="1">
              <a:defRPr/>
            </a:pPr>
            <a:r>
              <a:rPr lang="fr-FR" sz="2000" dirty="0" err="1" smtClean="0"/>
              <a:t>Shea</a:t>
            </a:r>
            <a:r>
              <a:rPr lang="fr-FR" sz="2000" dirty="0" smtClean="0"/>
              <a:t> M 2002 </a:t>
            </a:r>
            <a:r>
              <a:rPr lang="fr-FR" sz="2000" i="1" dirty="0" err="1" smtClean="0"/>
              <a:t>Biodynamic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craniosacral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therapy</a:t>
            </a:r>
            <a:r>
              <a:rPr lang="fr-FR" sz="2000" dirty="0" smtClean="0"/>
              <a:t> </a:t>
            </a:r>
          </a:p>
          <a:p>
            <a:pPr eaLnBrk="1" hangingPunct="1">
              <a:defRPr/>
            </a:pPr>
            <a:r>
              <a:rPr lang="fr-FR" sz="2000" i="1" dirty="0" smtClean="0"/>
              <a:t>ApoStill </a:t>
            </a:r>
            <a:r>
              <a:rPr lang="fr-FR" sz="2000" i="1" dirty="0" smtClean="0"/>
              <a:t>8 </a:t>
            </a:r>
            <a:r>
              <a:rPr lang="fr-FR" sz="2000" i="1" dirty="0" smtClean="0"/>
              <a:t>14 et 17</a:t>
            </a:r>
            <a:r>
              <a:rPr lang="fr-FR" sz="2000" dirty="0" smtClean="0"/>
              <a:t> </a:t>
            </a:r>
            <a:r>
              <a:rPr lang="fr-FR" sz="2000" dirty="0" smtClean="0">
                <a:hlinkClick r:id="rId3"/>
              </a:rPr>
              <a:t>www.academie-osteopathie.org</a:t>
            </a:r>
            <a:r>
              <a:rPr lang="fr-FR" sz="2000" dirty="0" smtClean="0"/>
              <a:t> </a:t>
            </a:r>
          </a:p>
          <a:p>
            <a:pPr eaLnBrk="1" hangingPunct="1">
              <a:defRPr/>
            </a:pPr>
            <a:r>
              <a:rPr lang="fr-FR" sz="2000" dirty="0" err="1" smtClean="0"/>
              <a:t>Carreiro</a:t>
            </a:r>
            <a:r>
              <a:rPr lang="fr-FR" sz="2000" dirty="0" smtClean="0"/>
              <a:t> J 2006 </a:t>
            </a:r>
            <a:r>
              <a:rPr lang="fr-FR" sz="2000" i="1" dirty="0" smtClean="0"/>
              <a:t>Une approche de l’enfant en </a:t>
            </a:r>
            <a:r>
              <a:rPr lang="fr-FR" sz="2000" i="1" dirty="0" err="1" smtClean="0"/>
              <a:t>medecine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ostéopathqiue</a:t>
            </a:r>
            <a:r>
              <a:rPr lang="fr-FR" sz="2000" i="1" dirty="0" smtClean="0"/>
              <a:t> </a:t>
            </a:r>
            <a:r>
              <a:rPr lang="fr-FR" sz="2000" dirty="0" smtClean="0"/>
              <a:t>Elsevier</a:t>
            </a:r>
            <a:endParaRPr lang="fr-FR" sz="2000" dirty="0" smtClean="0"/>
          </a:p>
          <a:p>
            <a:pPr eaLnBrk="1" hangingPunct="1">
              <a:defRPr/>
            </a:pPr>
            <a:r>
              <a:rPr lang="fr-FR" sz="2000" dirty="0" smtClean="0"/>
              <a:t>Swedenborg E 1719 </a:t>
            </a:r>
            <a:r>
              <a:rPr lang="fr-FR" sz="2000" i="1" dirty="0" smtClean="0"/>
              <a:t>On </a:t>
            </a:r>
            <a:r>
              <a:rPr lang="fr-FR" sz="2000" i="1" dirty="0" err="1" smtClean="0"/>
              <a:t>tremulation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pPr eaLnBrk="1" hangingPunct="1">
              <a:defRPr/>
            </a:pPr>
            <a:r>
              <a:rPr lang="fr-FR" sz="2000" dirty="0" smtClean="0"/>
              <a:t>Nilsson L 1993 </a:t>
            </a:r>
            <a:r>
              <a:rPr lang="fr-FR" sz="2000" i="1" dirty="0" smtClean="0"/>
              <a:t>A </a:t>
            </a:r>
            <a:r>
              <a:rPr lang="fr-FR" sz="2000" i="1" dirty="0" err="1" smtClean="0"/>
              <a:t>child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is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born</a:t>
            </a:r>
            <a:r>
              <a:rPr lang="fr-FR" sz="2000" i="1" dirty="0" smtClean="0"/>
              <a:t>  </a:t>
            </a:r>
            <a:r>
              <a:rPr lang="fr-FR" sz="2000" dirty="0" smtClean="0"/>
              <a:t>  </a:t>
            </a:r>
            <a:r>
              <a:rPr lang="fr-FR" sz="2000" dirty="0" smtClean="0"/>
              <a:t>DTP </a:t>
            </a:r>
            <a:r>
              <a:rPr lang="fr-FR" sz="2000" dirty="0" err="1" smtClean="0"/>
              <a:t>paperback</a:t>
            </a:r>
            <a:endParaRPr lang="fr-FR" sz="2000" dirty="0" smtClean="0"/>
          </a:p>
          <a:p>
            <a:pPr>
              <a:lnSpc>
                <a:spcPct val="90000"/>
              </a:lnSpc>
              <a:defRPr/>
            </a:pPr>
            <a:r>
              <a:rPr lang="fr-FR" sz="2000" dirty="0" err="1" smtClean="0"/>
              <a:t>HerbinetE</a:t>
            </a:r>
            <a:r>
              <a:rPr lang="fr-FR" sz="2000" dirty="0" smtClean="0"/>
              <a:t>  </a:t>
            </a:r>
            <a:r>
              <a:rPr lang="fr-FR" sz="2000" dirty="0" smtClean="0"/>
              <a:t>and </a:t>
            </a:r>
            <a:r>
              <a:rPr lang="fr-FR" sz="2000" dirty="0" smtClean="0"/>
              <a:t> </a:t>
            </a:r>
            <a:r>
              <a:rPr lang="fr-FR" sz="2000" dirty="0" err="1" smtClean="0"/>
              <a:t>Busnel</a:t>
            </a:r>
            <a:r>
              <a:rPr lang="fr-FR" sz="2000" dirty="0" smtClean="0"/>
              <a:t> </a:t>
            </a:r>
            <a:r>
              <a:rPr lang="fr-FR" sz="2000" dirty="0" smtClean="0"/>
              <a:t> MC 1995 </a:t>
            </a:r>
            <a:r>
              <a:rPr lang="fr-FR" sz="2000" i="1" dirty="0"/>
              <a:t>L’aube des sens</a:t>
            </a:r>
            <a:r>
              <a:rPr lang="fr-FR" sz="2000" dirty="0"/>
              <a:t> </a:t>
            </a:r>
            <a:r>
              <a:rPr lang="fr-FR" sz="2000" dirty="0" smtClean="0"/>
              <a:t> Stock</a:t>
            </a:r>
            <a:endParaRPr lang="fr-FR" sz="2000" dirty="0" smtClean="0"/>
          </a:p>
          <a:p>
            <a:pPr>
              <a:lnSpc>
                <a:spcPct val="90000"/>
              </a:lnSpc>
              <a:defRPr/>
            </a:pPr>
            <a:r>
              <a:rPr lang="fr-FR" sz="2000" dirty="0" smtClean="0"/>
              <a:t>Relier JP 1993  </a:t>
            </a:r>
            <a:r>
              <a:rPr lang="fr-FR" sz="2000" i="1" dirty="0" smtClean="0"/>
              <a:t>L’aimer </a:t>
            </a:r>
            <a:r>
              <a:rPr lang="fr-FR" sz="2000" i="1" dirty="0" smtClean="0"/>
              <a:t>avant </a:t>
            </a:r>
            <a:r>
              <a:rPr lang="fr-FR" sz="2000" i="1" dirty="0" smtClean="0"/>
              <a:t>qu’il naisse</a:t>
            </a:r>
            <a:r>
              <a:rPr lang="fr-FR" sz="2000" dirty="0" smtClean="0"/>
              <a:t>  R Laffont</a:t>
            </a:r>
            <a:endParaRPr lang="fr-FR" sz="2000" dirty="0" smtClean="0"/>
          </a:p>
          <a:p>
            <a:pPr>
              <a:lnSpc>
                <a:spcPct val="90000"/>
              </a:lnSpc>
              <a:defRPr/>
            </a:pPr>
            <a:r>
              <a:rPr lang="fr-FR" sz="2000" i="1" dirty="0" smtClean="0">
                <a:hlinkClick r:id="rId4"/>
              </a:rPr>
              <a:t>http://www.snopes.com/photos/medical/thehand.asp</a:t>
            </a:r>
            <a:r>
              <a:rPr lang="fr-FR" sz="2000" i="1" dirty="0" smtClean="0"/>
              <a:t> </a:t>
            </a:r>
          </a:p>
          <a:p>
            <a:pPr eaLnBrk="1" hangingPunct="1">
              <a:defRPr/>
            </a:pPr>
            <a:r>
              <a:rPr lang="fr-FR" sz="2000" dirty="0" smtClean="0"/>
              <a:t> </a:t>
            </a:r>
            <a:r>
              <a:rPr lang="fr-FR" sz="2000" dirty="0" smtClean="0">
                <a:hlinkClick r:id="rId5"/>
              </a:rPr>
              <a:t>www.osteo-</a:t>
            </a:r>
            <a:r>
              <a:rPr lang="fr-FR" sz="2000" dirty="0" smtClean="0">
                <a:hlinkClick r:id="rId5"/>
              </a:rPr>
              <a:t>chartrons.net</a:t>
            </a:r>
            <a:endParaRPr lang="fr-FR" sz="2000" dirty="0" smtClean="0"/>
          </a:p>
          <a:p>
            <a:pPr eaLnBrk="1" hangingPunct="1">
              <a:defRPr/>
            </a:pPr>
            <a:r>
              <a:rPr lang="fr-FR" sz="2000" dirty="0" smtClean="0">
                <a:hlinkClick r:id="rId6"/>
              </a:rPr>
              <a:t>www.frop.fr</a:t>
            </a:r>
            <a:endParaRPr lang="fr-FR" sz="2000" dirty="0" smtClean="0"/>
          </a:p>
          <a:p>
            <a:pPr eaLnBrk="1" hangingPunct="1">
              <a:defRPr/>
            </a:pPr>
            <a:r>
              <a:rPr lang="fr-FR" sz="2000" dirty="0" smtClean="0">
                <a:hlinkClick r:id="rId7"/>
              </a:rPr>
              <a:t>www.frop-etudiants.fr</a:t>
            </a:r>
            <a:endParaRPr lang="fr-FR" sz="2000" dirty="0" smtClean="0"/>
          </a:p>
          <a:p>
            <a:pPr eaLnBrk="1" hangingPunct="1">
              <a:defRPr/>
            </a:pPr>
            <a:endParaRPr lang="fr-F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10EA-00D1-4BFB-9E03-571F1EB79F3B}" type="slidenum">
              <a:rPr lang="fr-FR"/>
              <a:pPr/>
              <a:t>8</a:t>
            </a:fld>
            <a:endParaRPr lang="fr-FR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Liens</a:t>
            </a:r>
            <a:endParaRPr lang="fr-FR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endParaRPr lang="fr-FR" sz="2800"/>
          </a:p>
        </p:txBody>
      </p:sp>
      <p:pic>
        <p:nvPicPr>
          <p:cNvPr id="183300" name="Picture 4" descr="Upledger et Ducoux_fascias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47825"/>
            <a:ext cx="6396038" cy="439896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2844" y="47148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J.Upledger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827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04D132-DEA9-414D-9E69-5F38019F8523}" type="datetime1">
              <a:rPr lang="fr-FR" smtClean="0"/>
              <a:pPr/>
              <a:t>02/11/12</a:t>
            </a:fld>
            <a:endParaRPr lang="fr-FR" smtClean="0"/>
          </a:p>
        </p:txBody>
      </p:sp>
      <p:sp>
        <p:nvSpPr>
          <p:cNvPr id="1028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41FB51-27FD-4872-8AD6-B4809E2831BC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029" name="Espace réservé du pied de page 7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Bruno DUCOUX DO</a:t>
            </a:r>
          </a:p>
        </p:txBody>
      </p:sp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Etude comparative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3932238"/>
          <a:ext cx="40386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ique" r:id="rId4" imgW="5324610" imgH="2848096" progId="Excel.Chart.8">
                  <p:embed/>
                </p:oleObj>
              </mc:Choice>
              <mc:Fallback>
                <p:oleObj name="Graphique" r:id="rId4" imgW="5324610" imgH="2848096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932238"/>
                        <a:ext cx="403860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Group 4"/>
          <p:cNvGraphicFramePr>
            <a:graphicFrameLocks noGrp="1"/>
          </p:cNvGraphicFramePr>
          <p:nvPr>
            <p:ph sz="quarter" idx="3"/>
          </p:nvPr>
        </p:nvGraphicFramePr>
        <p:xfrm>
          <a:off x="611188" y="1557338"/>
          <a:ext cx="4038600" cy="2101216"/>
        </p:xfrm>
        <a:graphic>
          <a:graphicData uri="http://schemas.openxmlformats.org/drawingml/2006/table">
            <a:tbl>
              <a:tblPr/>
              <a:tblGrid>
                <a:gridCol w="1638300"/>
                <a:gridCol w="1208087"/>
                <a:gridCol w="1192213"/>
              </a:tblGrid>
              <a:tr h="596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itannic Bold" pitchFamily="34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itannic Bold" pitchFamily="34" charset="0"/>
                        </a:rPr>
                        <a:t>USA-1966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itannic Bold" pitchFamily="34" charset="0"/>
                        </a:rPr>
                        <a:t>Paris-1999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nbre d'accouchts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1250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1250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primiparité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31%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56%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césariennes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24%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forceps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62%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21%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péridurales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66%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81%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4292" name="Group 36"/>
          <p:cNvGraphicFramePr>
            <a:graphicFrameLocks noGrp="1"/>
          </p:cNvGraphicFramePr>
          <p:nvPr>
            <p:ph sz="half" idx="1"/>
          </p:nvPr>
        </p:nvGraphicFramePr>
        <p:xfrm>
          <a:off x="5580063" y="1341438"/>
          <a:ext cx="4038600" cy="4525964"/>
        </p:xfrm>
        <a:graphic>
          <a:graphicData uri="http://schemas.openxmlformats.org/drawingml/2006/table">
            <a:tbl>
              <a:tblPr/>
              <a:tblGrid>
                <a:gridCol w="1333500"/>
                <a:gridCol w="977900"/>
                <a:gridCol w="965200"/>
                <a:gridCol w="762000"/>
              </a:tblGrid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itannic Bold" pitchFamily="34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itannic Bold" pitchFamily="34" charset="0"/>
                        </a:rPr>
                        <a:t>USA-1966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itannic Bold" pitchFamily="34" charset="0"/>
                        </a:rPr>
                        <a:t>Paris-1999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lésions ostéo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88%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72%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RAS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28%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osseuses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58%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41%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fluidiques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nc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42%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digestif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nc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7,60%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respiratoire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12,50%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nc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système nerveux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17%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nc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sources:  V.Frymann DO, </a:t>
                      </a:r>
                      <a:r>
                        <a:rPr kumimoji="0" lang="fr-FR" sz="7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JAOA</a:t>
                      </a:r>
                      <a:r>
                        <a:rPr kumimoji="0" lang="fr-FR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 1966  P.Capillon DO, </a:t>
                      </a:r>
                      <a:r>
                        <a:rPr kumimoji="0" lang="fr-FR" sz="7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Mémoire</a:t>
                      </a:r>
                      <a:r>
                        <a:rPr kumimoji="0" lang="fr-FR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CADF, 1999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uisseau">
  <a:themeElements>
    <a:clrScheme name="Personnalisée 12">
      <a:dk1>
        <a:srgbClr val="000514"/>
      </a:dk1>
      <a:lt1>
        <a:srgbClr val="FFF01E"/>
      </a:lt1>
      <a:dk2>
        <a:srgbClr val="003399"/>
      </a:dk2>
      <a:lt2>
        <a:srgbClr val="FFFA2C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Ruissea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1805</TotalTime>
  <Words>2677</Words>
  <Application>Microsoft Macintosh PowerPoint</Application>
  <PresentationFormat>Présentation à l'écran (4:3)</PresentationFormat>
  <Paragraphs>713</Paragraphs>
  <Slides>70</Slides>
  <Notes>43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4" baseType="lpstr">
      <vt:lpstr>Ruisseau</vt:lpstr>
      <vt:lpstr>Conception personnalisée</vt:lpstr>
      <vt:lpstr>1_Conception personnalisée</vt:lpstr>
      <vt:lpstr>Graphique</vt:lpstr>
      <vt:lpstr> Evaluation et prise en charge ostéopathiques du nouveau né, du global vers le particulier 4 Novembre 2012 Bruno Ducoux DO                </vt:lpstr>
      <vt:lpstr>Andrew Taylor Still</vt:lpstr>
      <vt:lpstr>A.T. Still dans un arbre avec des enfants</vt:lpstr>
      <vt:lpstr>Human as a complex system</vt:lpstr>
      <vt:lpstr> Viola Fryman DO L’ostéopathie dans le champ pédiatrique  </vt:lpstr>
      <vt:lpstr>Lionelle Issartel DO Pionnière de l’ostéopathie pour les enfants  </vt:lpstr>
      <vt:lpstr>In memoriam John Upledger 1932- 2012</vt:lpstr>
      <vt:lpstr>Liens</vt:lpstr>
      <vt:lpstr>Etude comparative</vt:lpstr>
      <vt:lpstr>Traitement ostéopathique du nouveau né Etude de l’Académie d’ostéopathie de France</vt:lpstr>
      <vt:lpstr>Le bâton de marche de Still transmis aux DO européens</vt:lpstr>
      <vt:lpstr>Commentun ostéopathe aborde un enfant? Chercher la santé Du global vers le spécifique</vt:lpstr>
      <vt:lpstr>William Blake</vt:lpstr>
      <vt:lpstr>Equilibre avec soi même et la nature</vt:lpstr>
      <vt:lpstr>Le traitement commence en Soi</vt:lpstr>
      <vt:lpstr>Continuez à découvrir l’arbre de la connaissance et non accumuler du savoir</vt:lpstr>
      <vt:lpstr> L’essentiel est en vue A.T.Still</vt:lpstr>
      <vt:lpstr> Enracinement </vt:lpstr>
      <vt:lpstr>La main comme cerveau</vt:lpstr>
      <vt:lpstr>Récentes évolutions de la science </vt:lpstr>
      <vt:lpstr>Intégration émotionnelle </vt:lpstr>
      <vt:lpstr>Outils</vt:lpstr>
      <vt:lpstr>Présentation PowerPoint</vt:lpstr>
      <vt:lpstr>Présentation PowerPoint</vt:lpstr>
      <vt:lpstr>Evolution des perceptions</vt:lpstr>
      <vt:lpstr>La vitalité John Martin Littlejohn DO</vt:lpstr>
      <vt:lpstr>La vie</vt:lpstr>
      <vt:lpstr>Vibrations Emmanuel Swedenborg 1719</vt:lpstr>
      <vt:lpstr>Vibrations</vt:lpstr>
      <vt:lpstr>Vibrations dans l’air et l’eau</vt:lpstr>
      <vt:lpstr>La force vitale chez un nouveau né</vt:lpstr>
      <vt:lpstr>Les vibrations chez le nouveau-né</vt:lpstr>
      <vt:lpstr>Midlines</vt:lpstr>
      <vt:lpstr>Midlines</vt:lpstr>
      <vt:lpstr>Pratique</vt:lpstr>
      <vt:lpstr>Verticalité et horizontalité</vt:lpstr>
      <vt:lpstr>Pratique</vt:lpstr>
      <vt:lpstr>Sens et vie fœtale</vt:lpstr>
      <vt:lpstr>Influence du système sensoriel sur le développement cognitif</vt:lpstr>
      <vt:lpstr>Interactions</vt:lpstr>
      <vt:lpstr>Vibrations et sensorialité</vt:lpstr>
      <vt:lpstr>Coordination sensorielle</vt:lpstr>
      <vt:lpstr>Etre présent</vt:lpstr>
      <vt:lpstr>Pratique</vt:lpstr>
      <vt:lpstr>Interactions et expériences prénatales</vt:lpstr>
      <vt:lpstr>Syndrome d’insécurité </vt:lpstr>
      <vt:lpstr>Autres naissances difficiles</vt:lpstr>
      <vt:lpstr>Back to sleep campaign Syndrome de mort subite</vt:lpstr>
      <vt:lpstr>Evénements facheux pré nataux</vt:lpstr>
      <vt:lpstr>Mauvaises conditions de naissance</vt:lpstr>
      <vt:lpstr>Evénements contrariant les besoins des bébés</vt:lpstr>
      <vt:lpstr>Un traitement s’impose si:</vt:lpstr>
      <vt:lpstr>Relations non verbales</vt:lpstr>
      <vt:lpstr>Relations verbales avec les parents</vt:lpstr>
      <vt:lpstr>Principes de l’examen  du petit patient</vt:lpstr>
      <vt:lpstr>Examen à la naissance</vt:lpstr>
      <vt:lpstr>Principes de traitement ostéopathique</vt:lpstr>
      <vt:lpstr>Pratique</vt:lpstr>
      <vt:lpstr>Fulcrums</vt:lpstr>
      <vt:lpstr>Fulcrum vibratoire</vt:lpstr>
      <vt:lpstr>Pratique</vt:lpstr>
      <vt:lpstr>Gravitation et champs verticaux</vt:lpstr>
      <vt:lpstr>Liens</vt:lpstr>
      <vt:lpstr>Feux Rouges</vt:lpstr>
      <vt:lpstr>Feux oranges</vt:lpstr>
      <vt:lpstr>Pratique</vt:lpstr>
      <vt:lpstr>Santé</vt:lpstr>
      <vt:lpstr>Principes de la Santé</vt:lpstr>
      <vt:lpstr>“I’d love to change the world, but I don’t know how to do, so I’ll leave it up to you.”   Ten years after </vt:lpstr>
      <vt:lpstr>Sources</vt:lpstr>
    </vt:vector>
  </TitlesOfParts>
  <Company>Cabinet d'ostéoptahie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M. Ducoux</dc:creator>
  <cp:lastModifiedBy>Bruno Ducoux</cp:lastModifiedBy>
  <cp:revision>216</cp:revision>
  <cp:lastPrinted>2012-11-02T11:04:15Z</cp:lastPrinted>
  <dcterms:created xsi:type="dcterms:W3CDTF">2003-04-14T15:57:41Z</dcterms:created>
  <dcterms:modified xsi:type="dcterms:W3CDTF">2012-11-02T11:04:32Z</dcterms:modified>
</cp:coreProperties>
</file>